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71" r:id="rId2"/>
    <p:sldId id="438" r:id="rId3"/>
    <p:sldId id="436" r:id="rId4"/>
    <p:sldId id="419" r:id="rId5"/>
    <p:sldId id="428" r:id="rId6"/>
    <p:sldId id="443" r:id="rId7"/>
    <p:sldId id="423" r:id="rId8"/>
    <p:sldId id="425" r:id="rId9"/>
    <p:sldId id="432" r:id="rId10"/>
    <p:sldId id="268" r:id="rId11"/>
    <p:sldId id="433" r:id="rId12"/>
    <p:sldId id="444" r:id="rId13"/>
    <p:sldId id="451" r:id="rId14"/>
    <p:sldId id="357" r:id="rId15"/>
    <p:sldId id="434" r:id="rId16"/>
    <p:sldId id="435" r:id="rId17"/>
    <p:sldId id="391" r:id="rId18"/>
    <p:sldId id="410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811033"/>
    <a:srgbClr val="E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8061" autoAdjust="0"/>
    <p:restoredTop sz="94606"/>
  </p:normalViewPr>
  <p:slideViewPr>
    <p:cSldViewPr snapToGrid="0" snapToObjects="1">
      <p:cViewPr varScale="1">
        <p:scale>
          <a:sx n="101" d="100"/>
          <a:sy n="101" d="100"/>
        </p:scale>
        <p:origin x="7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71" d="100"/>
          <a:sy n="71" d="100"/>
        </p:scale>
        <p:origin x="2178" y="2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A110-1C63-294C-8D63-228E434952D6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7A2D-2A99-C643-B439-FFC145EC5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3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6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50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8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62" tIns="46581" rIns="93162" bIns="46581"/>
          <a:lstStyle/>
          <a:p>
            <a:fld id="{70EA803C-F3E7-45A4-9A65-2422F24518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6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62" tIns="46581" rIns="93162" bIns="46581"/>
          <a:lstStyle/>
          <a:p>
            <a:fld id="{70EA803C-F3E7-45A4-9A65-2422F24518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62" tIns="46581" rIns="93162" bIns="46581"/>
          <a:lstStyle/>
          <a:p>
            <a:fld id="{70EA803C-F3E7-45A4-9A65-2422F24518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64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74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3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2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1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8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0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9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17A2D-2A99-C643-B439-FFC145EC53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0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8" b="3249"/>
          <a:stretch/>
        </p:blipFill>
        <p:spPr>
          <a:xfrm>
            <a:off x="-1" y="1"/>
            <a:ext cx="9144000" cy="3788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82694"/>
            <a:ext cx="6858000" cy="1976885"/>
          </a:xfrm>
        </p:spPr>
        <p:txBody>
          <a:bodyPr anchor="ctr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16093"/>
            <a:ext cx="6858000" cy="740542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90112" y="196059"/>
            <a:ext cx="697679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43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9259" y="5944844"/>
            <a:ext cx="7585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spc="6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NATIONALLY RANKED</a:t>
            </a:r>
          </a:p>
          <a:p>
            <a:pPr algn="ctr">
              <a:lnSpc>
                <a:spcPct val="150000"/>
              </a:lnSpc>
            </a:pPr>
            <a:r>
              <a:rPr lang="en-US" sz="900" spc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SPU</a:t>
            </a:r>
            <a:r>
              <a:rPr lang="en-US" sz="900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 is the only private university in the Pacific Northwest to make </a:t>
            </a:r>
            <a:r>
              <a:rPr lang="en-US" sz="900" i="1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U.S. News &amp; World Report’s</a:t>
            </a:r>
            <a:r>
              <a:rPr lang="en-US" sz="900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 2018 “Best National Universities” list.</a:t>
            </a:r>
            <a:endParaRPr lang="en-US" sz="900" spc="0" dirty="0">
              <a:solidFill>
                <a:srgbClr val="7777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3442" y="4180737"/>
            <a:ext cx="2657117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/>
          <a:stretch/>
        </p:blipFill>
        <p:spPr>
          <a:xfrm>
            <a:off x="-1" y="0"/>
            <a:ext cx="9144001" cy="61468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05577" y="9271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757646" y="0"/>
            <a:ext cx="2843648" cy="55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6451" y="457202"/>
            <a:ext cx="2586038" cy="3890035"/>
          </a:xfrm>
        </p:spPr>
        <p:txBody>
          <a:bodyPr anchor="ctr">
            <a:norm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886451" y="4605670"/>
            <a:ext cx="2586038" cy="673101"/>
          </a:xfr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bg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722646"/>
            <a:ext cx="7886700" cy="2852737"/>
          </a:xfrm>
        </p:spPr>
        <p:txBody>
          <a:bodyPr anchor="ctr"/>
          <a:lstStyle>
            <a:lvl1pPr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572000"/>
            <a:ext cx="9143999" cy="2286000"/>
            <a:chOff x="0" y="4093739"/>
            <a:chExt cx="9143999" cy="2286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093739"/>
              <a:ext cx="91439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29000" y="4646724"/>
              <a:ext cx="2286000" cy="1180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89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11048" y="6356353"/>
            <a:ext cx="97674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3/21/2021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99191" y="2235200"/>
            <a:ext cx="1828800" cy="18288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11048" y="6356353"/>
            <a:ext cx="97674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904876" y="2362200"/>
            <a:ext cx="1800225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4500" b="0" i="0"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28651" y="4381500"/>
            <a:ext cx="2352675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3395663" y="4381500"/>
            <a:ext cx="2352675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9"/>
          </p:nvPr>
        </p:nvSpPr>
        <p:spPr>
          <a:xfrm>
            <a:off x="6162676" y="4381500"/>
            <a:ext cx="2352675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6420004" y="2235200"/>
            <a:ext cx="1828800" cy="18288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6425689" y="2362200"/>
            <a:ext cx="1800225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4500" b="0" i="0"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3659597" y="2235200"/>
            <a:ext cx="1828800" cy="18288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3665282" y="2362200"/>
            <a:ext cx="1800225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4500" b="0" i="0"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3451609" cy="6858000"/>
          </a:xfrm>
          <a:prstGeom prst="rect">
            <a:avLst/>
          </a:prstGeom>
          <a:solidFill>
            <a:srgbClr val="E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2" y="365128"/>
            <a:ext cx="2875711" cy="13255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2" y="1825625"/>
            <a:ext cx="2875711" cy="4351338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40358" y="984740"/>
            <a:ext cx="5014753" cy="51922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522" y="6405501"/>
            <a:ext cx="270520" cy="227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34516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2" y="365128"/>
            <a:ext cx="2875711" cy="13255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2" y="1825625"/>
            <a:ext cx="2875711" cy="4351338"/>
          </a:xfrm>
        </p:spPr>
        <p:txBody>
          <a:bodyPr/>
          <a:lstStyle>
            <a:lvl1pPr>
              <a:defRPr sz="1500" b="0">
                <a:solidFill>
                  <a:schemeClr val="bg2"/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40358" y="984740"/>
            <a:ext cx="5014753" cy="51922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522" y="6409944"/>
            <a:ext cx="271955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2" y="365128"/>
            <a:ext cx="2875711" cy="13255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2" y="1825625"/>
            <a:ext cx="2875711" cy="4351338"/>
          </a:xfrm>
        </p:spPr>
        <p:txBody>
          <a:bodyPr>
            <a:normAutofit/>
          </a:bodyPr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3451610" y="3"/>
            <a:ext cx="5692391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1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5246"/>
            <a:ext cx="7886700" cy="2852737"/>
          </a:xfrm>
        </p:spPr>
        <p:txBody>
          <a:bodyPr anchor="ctr"/>
          <a:lstStyle>
            <a:lvl1pPr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83117"/>
            <a:ext cx="7886700" cy="140203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"/>
          <a:stretch/>
        </p:blipFill>
        <p:spPr>
          <a:xfrm>
            <a:off x="-1" y="-1"/>
            <a:ext cx="9144001" cy="61468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05577" y="9271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888" y="1205246"/>
            <a:ext cx="7886700" cy="2852737"/>
          </a:xfrm>
        </p:spPr>
        <p:txBody>
          <a:bodyPr anchor="ctr"/>
          <a:lstStyle>
            <a:lvl1pPr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3888" y="5092702"/>
            <a:ext cx="7886700" cy="492455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06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9522" y="6405501"/>
            <a:ext cx="270520" cy="2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6" r:id="rId4"/>
    <p:sldLayoutId id="2147483684" r:id="rId5"/>
    <p:sldLayoutId id="2147483687" r:id="rId6"/>
    <p:sldLayoutId id="2147483685" r:id="rId7"/>
    <p:sldLayoutId id="2147483675" r:id="rId8"/>
    <p:sldLayoutId id="2147483688" r:id="rId9"/>
    <p:sldLayoutId id="2147483689" r:id="rId10"/>
    <p:sldLayoutId id="2147483690" r:id="rId11"/>
    <p:sldLayoutId id="2147483694" r:id="rId12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2700" b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aapiha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programs/raceindicators/indicator_rfa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programs/raceindicators/indicator_rfas.asp#inf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7/09/08/key-facts-about-asian-americans/ft_17-09-08_asian_incom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Model Minority Stereotype and Racial Microaggressions: Implications for Effective Practice with Asian Americans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Paul Youngbin Kim, Ph.D.</a:t>
            </a:r>
          </a:p>
          <a:p>
            <a:r>
              <a:rPr lang="en-US" sz="1800" dirty="0"/>
              <a:t>Professor of Psychology </a:t>
            </a:r>
            <a:br>
              <a:rPr lang="en-US" sz="1800" dirty="0"/>
            </a:br>
            <a:r>
              <a:rPr lang="en-US" sz="1800" dirty="0"/>
              <a:t>Associate Dean for Diversity, Equity, and Inclusion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STOP AAPI HATE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3795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Number of incidents between March 19, 2020 and February 28, 2021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7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More women to report hate incidents compared to men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9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 incidents are reported by youths (0-17)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en-US" sz="3600" dirty="0"/>
              <a:t>12.6%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r>
              <a:rPr lang="en-US" sz="4000" dirty="0"/>
              <a:t>2.3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61077-7718-43C5-87AD-EF6F14BB75BB}"/>
              </a:ext>
            </a:extLst>
          </p:cNvPr>
          <p:cNvSpPr txBox="1"/>
          <p:nvPr/>
        </p:nvSpPr>
        <p:spPr>
          <a:xfrm>
            <a:off x="6264166" y="6317734"/>
            <a:ext cx="2706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https://stopaapihate.org/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2F5A-ACD0-4EEE-B233-6FE43F21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Minority Stereotype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8E70-E051-43A2-805B-54FB2707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“[belief that] </a:t>
            </a:r>
            <a:r>
              <a:rPr lang="en-US" sz="2800" dirty="0">
                <a:highlight>
                  <a:srgbClr val="FFFF00"/>
                </a:highlight>
              </a:rPr>
              <a:t>Asian Americans are more successful than other racial minority groups </a:t>
            </a:r>
            <a:r>
              <a:rPr lang="en-US" sz="2800" dirty="0"/>
              <a:t>based on their values emphasizing achievement and hard work and belief in unrestricted mobility toward progress” </a:t>
            </a:r>
            <a:r>
              <a:rPr lang="en-US" sz="2400" dirty="0"/>
              <a:t>(Yoo, Burrola, &amp; Steger, 2010, p. 117). 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81AF9-5DD4-486B-A595-0972476D0BAC}"/>
              </a:ext>
            </a:extLst>
          </p:cNvPr>
          <p:cNvSpPr txBox="1"/>
          <p:nvPr/>
        </p:nvSpPr>
        <p:spPr>
          <a:xfrm>
            <a:off x="1476376" y="4724855"/>
            <a:ext cx="593407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he MMS pits Asian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Americans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other racial minority groups. </a:t>
            </a:r>
            <a:endParaRPr lang="e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2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598ABB-F340-4134-ADD2-3937A282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Outcomes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6B5D5-FEAF-4E31-A5CE-42C7D6FB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More unfavorable attitudes toward seeking professional psychological help </a:t>
            </a:r>
            <a:r>
              <a:rPr lang="en-US" sz="2400" dirty="0"/>
              <a:t>(Kim &amp; Lee, 2014)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More performance difficulty </a:t>
            </a:r>
            <a:r>
              <a:rPr lang="en-US" sz="2400" dirty="0"/>
              <a:t>(Yoo et al., 2010) </a:t>
            </a:r>
          </a:p>
          <a:p>
            <a:endParaRPr lang="en-US" sz="2600" dirty="0"/>
          </a:p>
          <a:p>
            <a:r>
              <a:rPr lang="en-US" sz="2600" dirty="0"/>
              <a:t>More reporting of general and somatic distress symptoms </a:t>
            </a:r>
            <a:r>
              <a:rPr lang="en-US" sz="2400" dirty="0"/>
              <a:t>(Yoo et al., 2010)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6227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7A13-8CC0-43D5-A1D1-926B2088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5A01-466F-4D2F-A638-121181A6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What is the model minority stereotype?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racial microaggressions commonly experienced by AAs?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What can we/I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Case studies </a:t>
            </a:r>
          </a:p>
        </p:txBody>
      </p:sp>
    </p:spTree>
    <p:extLst>
      <p:ext uri="{BB962C8B-B14F-4D97-AF65-F5344CB8AC3E}">
        <p14:creationId xmlns:p14="http://schemas.microsoft.com/office/powerpoint/2010/main" val="274284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</a:t>
            </a:r>
            <a:r>
              <a:rPr lang="en-US" sz="3600" dirty="0">
                <a:solidFill>
                  <a:srgbClr val="FF0000"/>
                </a:solidFill>
              </a:rPr>
              <a:t>racial microaggressions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“Brief, everyday exchanges that send denigrating messages to people of color because they belong to a racial minority group” </a:t>
            </a:r>
            <a:r>
              <a:rPr lang="en-US" sz="2400" dirty="0"/>
              <a:t>(Sue et al., 2007, p. 273).  </a:t>
            </a:r>
            <a:endParaRPr lang="en-US" sz="2800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9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</a:t>
            </a:r>
            <a:r>
              <a:rPr lang="en-US" sz="3600" dirty="0">
                <a:solidFill>
                  <a:srgbClr val="FF0000"/>
                </a:solidFill>
              </a:rPr>
              <a:t>racial microaggressions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dirty="0">
                <a:highlight>
                  <a:srgbClr val="FFFF00"/>
                </a:highlight>
              </a:rPr>
              <a:t>Brief</a:t>
            </a:r>
            <a:r>
              <a:rPr lang="en-US" sz="2800" dirty="0"/>
              <a:t>, everyday exchanges that send denigrating messages to people of color because they belong to a racial minority group” </a:t>
            </a:r>
            <a:r>
              <a:rPr lang="en-US" sz="2400" dirty="0"/>
              <a:t>(Sue et al., 2007, p. 273).  </a:t>
            </a:r>
          </a:p>
          <a:p>
            <a:endParaRPr lang="en-US" sz="1600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</a:t>
            </a:r>
            <a:r>
              <a:rPr lang="en-US" sz="3600" dirty="0">
                <a:solidFill>
                  <a:srgbClr val="FF0000"/>
                </a:solidFill>
              </a:rPr>
              <a:t>racial microaggressions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“Brief, </a:t>
            </a:r>
            <a:r>
              <a:rPr lang="en-US" sz="2800" dirty="0">
                <a:highlight>
                  <a:srgbClr val="FFFF00"/>
                </a:highlight>
              </a:rPr>
              <a:t>everyday exchanges </a:t>
            </a:r>
            <a:r>
              <a:rPr lang="en-US" sz="2800" dirty="0"/>
              <a:t>that send denigrating messages to people of color because they belong to a racial minority group” </a:t>
            </a:r>
            <a:r>
              <a:rPr lang="en-US" sz="2400" dirty="0"/>
              <a:t>(Sue et al., 2007, p. 273).  </a:t>
            </a:r>
            <a:endParaRPr lang="en-US" sz="2800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9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2103437"/>
            <a:ext cx="3165233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0" kern="1200" spc="0" dirty="0">
                <a:latin typeface="Arial" charset="0"/>
                <a:ea typeface="Arial" charset="0"/>
                <a:cs typeface="Arial" charset="0"/>
              </a:rPr>
              <a:t>Common RMs for Asian Americans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6147" y="6505026"/>
            <a:ext cx="2875711" cy="35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83">
              <a:lnSpc>
                <a:spcPct val="90000"/>
              </a:lnSpc>
              <a:spcBef>
                <a:spcPts val="750"/>
              </a:spcBef>
            </a:pPr>
            <a:r>
              <a:rPr lang="en-US" sz="1500" b="0" kern="1200" dirty="0">
                <a:latin typeface="Arial" charset="0"/>
                <a:ea typeface="Arial" charset="0"/>
                <a:cs typeface="Arial" charset="0"/>
              </a:rPr>
              <a:t>Sue et al., 2007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C9D91-3D02-441E-A3E7-FA6DC2EADB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40358" y="984740"/>
            <a:ext cx="5208392" cy="51922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Alien in one’s own land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Homogenizing of Asian cultures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Perpetual foreigner stereotype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Pathologizing of cultural practices and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Exoticization of women, desexualization of 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3200" dirty="0"/>
              <a:t>The </a:t>
            </a:r>
            <a:r>
              <a:rPr lang="en" sz="3200" b="1" i="1" dirty="0">
                <a:solidFill>
                  <a:srgbClr val="C00000"/>
                </a:solidFill>
              </a:rPr>
              <a:t>cumulative</a:t>
            </a:r>
            <a:r>
              <a:rPr lang="en" sz="3200" dirty="0"/>
              <a:t> experience of microaggressions can have significant impact on health.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800" dirty="0">
                <a:solidFill>
                  <a:srgbClr val="C00000"/>
                </a:solidFill>
              </a:rPr>
              <a:t>Health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C00000"/>
                </a:solidFill>
              </a:rPr>
              <a:t>mental health</a:t>
            </a:r>
            <a:r>
              <a:rPr lang="en-US" sz="2800" dirty="0"/>
              <a:t> correlates </a:t>
            </a:r>
          </a:p>
          <a:p>
            <a:pPr lvl="1"/>
            <a:endParaRPr lang="en-US" sz="2800" dirty="0"/>
          </a:p>
          <a:p>
            <a:pPr marL="917575" lvl="1" indent="-457200"/>
            <a:r>
              <a:rPr lang="en-US" sz="2800" dirty="0"/>
              <a:t>Lower quality of sleep </a:t>
            </a:r>
            <a:r>
              <a:rPr lang="en-US" sz="2000" dirty="0"/>
              <a:t>(Ong et al., 2017) </a:t>
            </a:r>
            <a:endParaRPr lang="en-US" sz="2800" dirty="0"/>
          </a:p>
          <a:p>
            <a:pPr marL="917575" lvl="1" indent="-457200"/>
            <a:r>
              <a:rPr lang="en-US" sz="2800" dirty="0">
                <a:effectLst/>
              </a:rPr>
              <a:t>General health problems, pain, lower energy levels, and fatigue </a:t>
            </a:r>
            <a:r>
              <a:rPr lang="en-US" sz="2000" dirty="0">
                <a:effectLst/>
              </a:rPr>
              <a:t>(Nadal et al., 2017) </a:t>
            </a:r>
          </a:p>
          <a:p>
            <a:pPr marL="917575" lvl="1" indent="-457200"/>
            <a:r>
              <a:rPr lang="en-US" sz="2800" dirty="0">
                <a:effectLst/>
              </a:rPr>
              <a:t>Well-being </a:t>
            </a:r>
            <a:r>
              <a:rPr lang="en-US" sz="2000" dirty="0">
                <a:effectLst/>
              </a:rPr>
              <a:t>(Kim et al., 2016)  </a:t>
            </a:r>
          </a:p>
          <a:p>
            <a:pPr marL="917575" lvl="1" indent="-457200"/>
            <a:r>
              <a:rPr lang="en-US" sz="2800" dirty="0">
                <a:effectLst/>
              </a:rPr>
              <a:t>Suicide ideation </a:t>
            </a:r>
            <a:r>
              <a:rPr lang="en-US" sz="2000" dirty="0">
                <a:effectLst/>
              </a:rPr>
              <a:t>(Hollingsworth,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can I/we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00" y="1811604"/>
            <a:ext cx="7747949" cy="44121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+mn-lt"/>
                <a:ea typeface="Malgun Gothic" panose="020B0503020000020004" pitchFamily="34" charset="-127"/>
                <a:cs typeface="Calibri" panose="020F0502020204030204" pitchFamily="34" charset="0"/>
              </a:rPr>
              <a:t>Reach out to AAPI students, colleagues, friends, and neighbors.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Present data</a:t>
            </a:r>
            <a:r>
              <a:rPr lang="en-US" sz="2800" dirty="0">
                <a:latin typeface="+mn-lt"/>
              </a:rPr>
              <a:t> that contradict the MMS (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disaggregate!</a:t>
            </a:r>
            <a:r>
              <a:rPr lang="en-US" sz="2800" dirty="0">
                <a:latin typeface="+mn-lt"/>
              </a:rPr>
              <a:t>)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+mn-lt"/>
                <a:ea typeface="Malgun Gothic" panose="020B0503020000020004" pitchFamily="34" charset="-127"/>
                <a:cs typeface="Calibri" panose="020F0502020204030204" pitchFamily="34" charset="0"/>
              </a:rPr>
              <a:t>Tell (and listen to) stories of individuals who do not fit the MMS.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+mn-lt"/>
                <a:ea typeface="Malgun Gothic" panose="020B0503020000020004" pitchFamily="34" charset="-127"/>
                <a:cs typeface="Calibri" panose="020F0502020204030204" pitchFamily="34" charset="0"/>
              </a:rPr>
              <a:t>Monitor your own biases and assumptions about Asian Americans.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pPr marL="457200" lvl="1"/>
            <a:endParaRPr lang="en-US" sz="2800" dirty="0"/>
          </a:p>
          <a:p>
            <a:pPr marL="285754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8B76-360D-40E2-B56D-AA894F95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8" y="2344591"/>
            <a:ext cx="4241493" cy="1325563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“I am Asian, so I know a lot of doctors.”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BD16-7F9C-4026-8CD4-F0E65F754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361" y="4900149"/>
            <a:ext cx="4869452" cy="106412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Andrew Yang, during the 3</a:t>
            </a:r>
            <a:r>
              <a:rPr lang="en-US" sz="2400" baseline="30000" dirty="0"/>
              <a:t>rd</a:t>
            </a:r>
            <a:r>
              <a:rPr lang="en-US" sz="2400" dirty="0"/>
              <a:t>  Democratic Party Presidential Debate on September 12, 2019</a:t>
            </a:r>
          </a:p>
        </p:txBody>
      </p:sp>
    </p:spTree>
    <p:extLst>
      <p:ext uri="{BB962C8B-B14F-4D97-AF65-F5344CB8AC3E}">
        <p14:creationId xmlns:p14="http://schemas.microsoft.com/office/powerpoint/2010/main" val="261975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7A13-8CC0-43D5-A1D1-926B2088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5A01-466F-4D2F-A638-121181A6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model minority stereotype?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are racial microaggressions commonly experienced by AAs?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can we/I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Case studies </a:t>
            </a:r>
          </a:p>
        </p:txBody>
      </p:sp>
    </p:spTree>
    <p:extLst>
      <p:ext uri="{BB962C8B-B14F-4D97-AF65-F5344CB8AC3E}">
        <p14:creationId xmlns:p14="http://schemas.microsoft.com/office/powerpoint/2010/main" val="360395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2F5A-ACD0-4EEE-B233-6FE43F21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Minority Stereotype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8E70-E051-43A2-805B-54FB2707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“[belief that] Asian Americans are more successful than other racial minority groups based on their values emphasizing achievement and hard work and belief in unrestricted mobility toward progress” </a:t>
            </a:r>
            <a:r>
              <a:rPr lang="en-US" sz="2400" dirty="0"/>
              <a:t>(Yoo, Burrola, &amp; Steger, 2010, p. 117).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2F5A-ACD0-4EEE-B233-6FE43F21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Minority Stereotype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8E70-E051-43A2-805B-54FB2707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“[belief that] Asian Americans are more successful than other racial minority groups based on their values emphasizing </a:t>
            </a:r>
            <a:r>
              <a:rPr lang="en-US" sz="2800" dirty="0">
                <a:highlight>
                  <a:srgbClr val="FFFF00"/>
                </a:highlight>
              </a:rPr>
              <a:t>achievement and hard work </a:t>
            </a:r>
            <a:r>
              <a:rPr lang="en-US" sz="2800" dirty="0"/>
              <a:t>and belief in unrestricted mobility toward progress” </a:t>
            </a:r>
            <a:r>
              <a:rPr lang="en-US" sz="2400" dirty="0"/>
              <a:t>(Yoo, Burrola, &amp; Steger, 2010, p. 117).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8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916A-1551-42C8-9847-2C0574F1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 of Adults (25 and up) with a bachelor’s or higher degree, by race/ethnicity </a:t>
            </a:r>
            <a:endParaRPr lang="en-US" dirty="0"/>
          </a:p>
        </p:txBody>
      </p:sp>
      <p:pic>
        <p:nvPicPr>
          <p:cNvPr id="4" name="Picture 3" descr="Figure 27.3. Percentage of adults age 25 and older who had completed a bachelor’s or higher degree, by race/ethnicity: 2010 and 2016">
            <a:extLst>
              <a:ext uri="{FF2B5EF4-FFF2-40B4-BE49-F238E27FC236}">
                <a16:creationId xmlns:a16="http://schemas.microsoft.com/office/drawing/2014/main" id="{8E5C8CC2-7170-4E23-9AD4-A97EFA217F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690692"/>
            <a:ext cx="8201025" cy="46511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F559D-68CF-4B5B-8611-89E13C262550}"/>
              </a:ext>
            </a:extLst>
          </p:cNvPr>
          <p:cNvSpPr txBox="1"/>
          <p:nvPr/>
        </p:nvSpPr>
        <p:spPr>
          <a:xfrm>
            <a:off x="3114675" y="6482448"/>
            <a:ext cx="629602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  <a:hlinkClick r:id="rId4"/>
              </a:rPr>
              <a:t>https://nces.ed.gov/programs/raceindicators/indicator_rfa.asp</a:t>
            </a:r>
            <a:endParaRPr lang="en-US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7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E80-0847-4117-8A46-4F25A393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39561"/>
            <a:ext cx="8429625" cy="1325563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 of Adults (25 and up) with a bachelor’s or higher degree, by Asian subgroups: 2016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847D6-6788-4B1B-92D6-F5BDB381F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45" y="991518"/>
            <a:ext cx="7154709" cy="534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8BC6B-B854-425D-84DE-8FF69B08234B}"/>
              </a:ext>
            </a:extLst>
          </p:cNvPr>
          <p:cNvSpPr txBox="1"/>
          <p:nvPr/>
        </p:nvSpPr>
        <p:spPr>
          <a:xfrm>
            <a:off x="714375" y="6334780"/>
            <a:ext cx="8429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595959"/>
                </a:solidFill>
                <a:effectLst/>
                <a:latin typeface="verdana" panose="020B0604030504040204" pitchFamily="34" charset="0"/>
              </a:rPr>
              <a:t>SOURCE: U.S. Department of Commerce, Census Bureau, American Community Survey (ACS), 2016. See </a:t>
            </a:r>
            <a:r>
              <a:rPr lang="en-US" sz="1400" b="0" i="1" dirty="0">
                <a:solidFill>
                  <a:srgbClr val="595959"/>
                </a:solidFill>
                <a:effectLst/>
                <a:latin typeface="verdana" panose="020B0604030504040204" pitchFamily="34" charset="0"/>
              </a:rPr>
              <a:t>Digest of Education Statistics 2017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en-US" sz="1400" b="0" i="0" dirty="0">
                <a:solidFill>
                  <a:srgbClr val="3333FF"/>
                </a:solidFill>
                <a:effectLst/>
                <a:latin typeface="verdana" panose="020B0604030504040204" pitchFamily="34" charset="0"/>
                <a:hlinkClick r:id="rId4"/>
              </a:rPr>
              <a:t>table 104.40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60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7E2788-EF2D-4DE7-B13C-8DE4E064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2" y="1303481"/>
            <a:ext cx="8091813" cy="4293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C3523-3033-432A-B660-50789E4BC189}"/>
              </a:ext>
            </a:extLst>
          </p:cNvPr>
          <p:cNvSpPr txBox="1"/>
          <p:nvPr/>
        </p:nvSpPr>
        <p:spPr>
          <a:xfrm>
            <a:off x="4295775" y="6273225"/>
            <a:ext cx="5006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https://www.pewresearch.org/fact-tank/2017/09/08/key-facts-about-asian-americans/ft_17-09-08_asian_income/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32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2F5A-ACD0-4EEE-B233-6FE43F21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Minority Stereotype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8E70-E051-43A2-805B-54FB2707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“[belief that] Asian Americans are more successful than other racial minority groups based on their values emphasizing achievement and hard work and belief in </a:t>
            </a:r>
            <a:r>
              <a:rPr lang="en-US" sz="2800" dirty="0">
                <a:highlight>
                  <a:srgbClr val="FFFF00"/>
                </a:highlight>
              </a:rPr>
              <a:t>unrestricted mobility toward progress</a:t>
            </a:r>
            <a:r>
              <a:rPr lang="en-US" sz="2800" dirty="0"/>
              <a:t>” </a:t>
            </a:r>
            <a:r>
              <a:rPr lang="en-US" sz="2400" dirty="0"/>
              <a:t>(Yoo, Burrola, &amp; Steger, 2010, p. 117). 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BC932-BCEC-4628-BFA1-55FFBA0563B2}"/>
              </a:ext>
            </a:extLst>
          </p:cNvPr>
          <p:cNvSpPr txBox="1"/>
          <p:nvPr/>
        </p:nvSpPr>
        <p:spPr>
          <a:xfrm>
            <a:off x="1666172" y="4393471"/>
            <a:ext cx="5538385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MMS implies that AAs do not experience racial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4089439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SPU">
      <a:dk1>
        <a:srgbClr val="000000"/>
      </a:dk1>
      <a:lt1>
        <a:srgbClr val="FFFFFF"/>
      </a:lt1>
      <a:dk2>
        <a:srgbClr val="3B1C1F"/>
      </a:dk2>
      <a:lt2>
        <a:srgbClr val="E5E5E0"/>
      </a:lt2>
      <a:accent1>
        <a:srgbClr val="592B2F"/>
      </a:accent1>
      <a:accent2>
        <a:srgbClr val="BA202E"/>
      </a:accent2>
      <a:accent3>
        <a:srgbClr val="ED2024"/>
      </a:accent3>
      <a:accent4>
        <a:srgbClr val="C9B17F"/>
      </a:accent4>
      <a:accent5>
        <a:srgbClr val="DFDF00"/>
      </a:accent5>
      <a:accent6>
        <a:srgbClr val="592B2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Template 2020" id="{2B556E1A-E223-F549-BA68-2245C2766A7D}" vid="{A234013D-BB2F-7C48-AFF9-4189B5AC05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Template 2020 (2)</Template>
  <TotalTime>980</TotalTime>
  <Words>817</Words>
  <Application>Microsoft Office PowerPoint</Application>
  <PresentationFormat>On-screen Show (4:3)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verdana</vt:lpstr>
      <vt:lpstr>Office Theme</vt:lpstr>
      <vt:lpstr>Model Minority Stereotype and Racial Microaggressions: Implications for Effective Practice with Asian Americans</vt:lpstr>
      <vt:lpstr>“I am Asian, so I know a lot of doctors.” </vt:lpstr>
      <vt:lpstr>Learning Goals </vt:lpstr>
      <vt:lpstr>Model Minority Stereotype Defined</vt:lpstr>
      <vt:lpstr>Model Minority Stereotype Defined</vt:lpstr>
      <vt:lpstr>% of Adults (25 and up) with a bachelor’s or higher degree, by race/ethnicity </vt:lpstr>
      <vt:lpstr>% of Adults (25 and up) with a bachelor’s or higher degree, by Asian subgroups: 2016</vt:lpstr>
      <vt:lpstr>PowerPoint Presentation</vt:lpstr>
      <vt:lpstr>Model Minority Stereotype Defined</vt:lpstr>
      <vt:lpstr>From STOP AAPI HATE</vt:lpstr>
      <vt:lpstr>Model Minority Stereotype Defined</vt:lpstr>
      <vt:lpstr>Outcomes </vt:lpstr>
      <vt:lpstr>Learning Goals </vt:lpstr>
      <vt:lpstr>What are racial microaggressions?</vt:lpstr>
      <vt:lpstr>What are racial microaggressions?</vt:lpstr>
      <vt:lpstr>What are racial microaggressions?</vt:lpstr>
      <vt:lpstr>Common RMs for Asian Americans </vt:lpstr>
      <vt:lpstr>The cumulative experience of microaggressions can have significant impact on health. </vt:lpstr>
      <vt:lpstr>What can I/we do? </vt:lpstr>
    </vt:vector>
  </TitlesOfParts>
  <Company>Seattle Pacific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McPherson, Hope</dc:creator>
  <cp:lastModifiedBy>Kim, Paul (Psychology)</cp:lastModifiedBy>
  <cp:revision>81</cp:revision>
  <dcterms:created xsi:type="dcterms:W3CDTF">2020-04-08T20:56:16Z</dcterms:created>
  <dcterms:modified xsi:type="dcterms:W3CDTF">2021-03-22T02:57:28Z</dcterms:modified>
</cp:coreProperties>
</file>