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5" r:id="rId3"/>
    <p:sldId id="257" r:id="rId4"/>
    <p:sldId id="258" r:id="rId5"/>
    <p:sldId id="268" r:id="rId6"/>
    <p:sldId id="260" r:id="rId7"/>
    <p:sldId id="259" r:id="rId8"/>
    <p:sldId id="263" r:id="rId9"/>
    <p:sldId id="261" r:id="rId10"/>
    <p:sldId id="269" r:id="rId11"/>
    <p:sldId id="262" r:id="rId12"/>
    <p:sldId id="266" r:id="rId13"/>
    <p:sldId id="264" r:id="rId14"/>
    <p:sldId id="267" r:id="rId15"/>
  </p:sldIdLst>
  <p:sldSz cx="9144000" cy="6858000" type="screen4x3"/>
  <p:notesSz cx="7077075" cy="9385300"/>
  <p:defaultTextStyle>
    <a:defPPr>
      <a:defRPr lang="en-US"/>
    </a:defPPr>
    <a:lvl1pPr algn="l" rtl="0" fontAlgn="base">
      <a:spcBef>
        <a:spcPct val="0"/>
      </a:spcBef>
      <a:spcAft>
        <a:spcPct val="0"/>
      </a:spcAft>
      <a:defRPr sz="2400" b="1" kern="1200">
        <a:solidFill>
          <a:schemeClr val="tx1"/>
        </a:solidFill>
        <a:latin typeface="Arial" charset="0"/>
        <a:ea typeface="+mn-ea"/>
        <a:cs typeface="+mn-cs"/>
      </a:defRPr>
    </a:lvl1pPr>
    <a:lvl2pPr marL="457200" algn="l" rtl="0" fontAlgn="base">
      <a:spcBef>
        <a:spcPct val="0"/>
      </a:spcBef>
      <a:spcAft>
        <a:spcPct val="0"/>
      </a:spcAft>
      <a:defRPr sz="2400" b="1" kern="1200">
        <a:solidFill>
          <a:schemeClr val="tx1"/>
        </a:solidFill>
        <a:latin typeface="Arial" charset="0"/>
        <a:ea typeface="+mn-ea"/>
        <a:cs typeface="+mn-cs"/>
      </a:defRPr>
    </a:lvl2pPr>
    <a:lvl3pPr marL="914400" algn="l" rtl="0" fontAlgn="base">
      <a:spcBef>
        <a:spcPct val="0"/>
      </a:spcBef>
      <a:spcAft>
        <a:spcPct val="0"/>
      </a:spcAft>
      <a:defRPr sz="2400" b="1" kern="1200">
        <a:solidFill>
          <a:schemeClr val="tx1"/>
        </a:solidFill>
        <a:latin typeface="Arial" charset="0"/>
        <a:ea typeface="+mn-ea"/>
        <a:cs typeface="+mn-cs"/>
      </a:defRPr>
    </a:lvl3pPr>
    <a:lvl4pPr marL="1371600" algn="l" rtl="0" fontAlgn="base">
      <a:spcBef>
        <a:spcPct val="0"/>
      </a:spcBef>
      <a:spcAft>
        <a:spcPct val="0"/>
      </a:spcAft>
      <a:defRPr sz="2400" b="1" kern="1200">
        <a:solidFill>
          <a:schemeClr val="tx1"/>
        </a:solidFill>
        <a:latin typeface="Arial" charset="0"/>
        <a:ea typeface="+mn-ea"/>
        <a:cs typeface="+mn-cs"/>
      </a:defRPr>
    </a:lvl4pPr>
    <a:lvl5pPr marL="1828800" algn="l" rtl="0" fontAlgn="base">
      <a:spcBef>
        <a:spcPct val="0"/>
      </a:spcBef>
      <a:spcAft>
        <a:spcPct val="0"/>
      </a:spcAft>
      <a:defRPr sz="2400" b="1" kern="1200">
        <a:solidFill>
          <a:schemeClr val="tx1"/>
        </a:solidFill>
        <a:latin typeface="Arial" charset="0"/>
        <a:ea typeface="+mn-ea"/>
        <a:cs typeface="+mn-cs"/>
      </a:defRPr>
    </a:lvl5pPr>
    <a:lvl6pPr marL="2286000" algn="l" defTabSz="914400" rtl="0" eaLnBrk="1" latinLnBrk="0" hangingPunct="1">
      <a:defRPr sz="2400" b="1" kern="1200">
        <a:solidFill>
          <a:schemeClr val="tx1"/>
        </a:solidFill>
        <a:latin typeface="Arial" charset="0"/>
        <a:ea typeface="+mn-ea"/>
        <a:cs typeface="+mn-cs"/>
      </a:defRPr>
    </a:lvl6pPr>
    <a:lvl7pPr marL="2743200" algn="l" defTabSz="914400" rtl="0" eaLnBrk="1" latinLnBrk="0" hangingPunct="1">
      <a:defRPr sz="2400" b="1" kern="1200">
        <a:solidFill>
          <a:schemeClr val="tx1"/>
        </a:solidFill>
        <a:latin typeface="Arial" charset="0"/>
        <a:ea typeface="+mn-ea"/>
        <a:cs typeface="+mn-cs"/>
      </a:defRPr>
    </a:lvl7pPr>
    <a:lvl8pPr marL="3200400" algn="l" defTabSz="914400" rtl="0" eaLnBrk="1" latinLnBrk="0" hangingPunct="1">
      <a:defRPr sz="2400" b="1" kern="1200">
        <a:solidFill>
          <a:schemeClr val="tx1"/>
        </a:solidFill>
        <a:latin typeface="Arial" charset="0"/>
        <a:ea typeface="+mn-ea"/>
        <a:cs typeface="+mn-cs"/>
      </a:defRPr>
    </a:lvl8pPr>
    <a:lvl9pPr marL="3657600" algn="l" defTabSz="914400" rtl="0" eaLnBrk="1" latinLnBrk="0" hangingPunct="1">
      <a:defRPr sz="24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EFCDEA-5FD7-6000-FF5A-E866A91CEA69}" v="184" dt="2021-03-20T15:48:38.529"/>
    <p1510:client id="{43C5E43C-C8FF-1D22-8CF3-52EC5AC962D5}" v="281" dt="2021-03-20T01:28:11.772"/>
    <p1510:client id="{8221B69F-D0EF-B000-C994-9538677CEA1D}" v="264" dt="2021-03-20T14:38:34.257"/>
    <p1510:client id="{846F282E-37C4-4E30-BF73-42B2E62E14FA}" v="19" dt="2021-03-20T12:21:08.442"/>
    <p1510:client id="{E1616FFC-3254-F57C-A9DE-BE7BC00DECF5}" v="13" dt="2021-03-20T15:48:03.6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5274" autoAdjust="0"/>
  </p:normalViewPr>
  <p:slideViewPr>
    <p:cSldViewPr>
      <p:cViewPr varScale="1">
        <p:scale>
          <a:sx n="59" d="100"/>
          <a:sy n="59" d="100"/>
        </p:scale>
        <p:origin x="1428"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7" d="100"/>
          <a:sy n="47" d="100"/>
        </p:scale>
        <p:origin x="2680"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ulia\AppData\Local\Microsoft\Windows\INetCache\Content.Outlook\ZS7KH69T\BMEN%20Survey%20matrix%20-%20Evans%20Input%202-19-2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dk1"/>
                </a:solidFill>
                <a:latin typeface="+mn-lt"/>
                <a:ea typeface="+mn-ea"/>
                <a:cs typeface="+mn-cs"/>
              </a:defRPr>
            </a:pPr>
            <a:r>
              <a:rPr lang="en-US"/>
              <a:t>Time period of </a:t>
            </a:r>
          </a:p>
          <a:p>
            <a:pPr>
              <a:defRPr/>
            </a:pPr>
            <a:r>
              <a:rPr lang="en-US"/>
              <a:t>experience</a:t>
            </a:r>
          </a:p>
        </c:rich>
      </c:tx>
      <c:layout>
        <c:manualLayout>
          <c:xMode val="edge"/>
          <c:yMode val="edge"/>
          <c:x val="5.887487696850395E-2"/>
          <c:y val="2.7777887139107612E-2"/>
        </c:manualLayout>
      </c:layout>
      <c:overlay val="0"/>
      <c:spPr>
        <a:noFill/>
        <a:ln>
          <a:noFill/>
        </a:ln>
        <a:effectLst/>
      </c:spPr>
      <c:txPr>
        <a:bodyPr rot="0" spcFirstLastPara="1" vertOverflow="ellipsis" vert="horz" wrap="square" anchor="ctr" anchorCtr="1"/>
        <a:lstStyle/>
        <a:p>
          <a:pPr>
            <a:defRPr sz="1862" b="1" i="0" u="none" strike="noStrike" kern="1200" cap="all" spc="50" baseline="0">
              <a:solidFill>
                <a:schemeClr val="dk1"/>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8EFD-44B6-AE3E-E97C51C0F943}"/>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8EFD-44B6-AE3E-E97C51C0F943}"/>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8EFD-44B6-AE3E-E97C51C0F943}"/>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8EFD-44B6-AE3E-E97C51C0F943}"/>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9-8EFD-44B6-AE3E-E97C51C0F943}"/>
              </c:ext>
            </c:extLst>
          </c:dPt>
          <c:dPt>
            <c:idx val="5"/>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B-8EFD-44B6-AE3E-E97C51C0F943}"/>
              </c:ext>
            </c:extLst>
          </c:dPt>
          <c:dPt>
            <c:idx val="6"/>
            <c:bubble3D val="0"/>
            <c:spPr>
              <a:solidFill>
                <a:schemeClr val="accent1">
                  <a:lumMod val="6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D-8EFD-44B6-AE3E-E97C51C0F943}"/>
              </c:ext>
            </c:extLst>
          </c:dPt>
          <c:dPt>
            <c:idx val="7"/>
            <c:bubble3D val="0"/>
            <c:spPr>
              <a:solidFill>
                <a:schemeClr val="accent2">
                  <a:lumMod val="6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F-8EFD-44B6-AE3E-E97C51C0F943}"/>
              </c:ext>
            </c:extLst>
          </c:dPt>
          <c:dPt>
            <c:idx val="8"/>
            <c:bubble3D val="0"/>
            <c:spPr>
              <a:solidFill>
                <a:schemeClr val="accent3">
                  <a:lumMod val="6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11-8EFD-44B6-AE3E-E97C51C0F943}"/>
              </c:ext>
            </c:extLst>
          </c:dPt>
          <c:dLbls>
            <c:spPr>
              <a:noFill/>
              <a:ln>
                <a:noFill/>
              </a:ln>
              <a:effectLst/>
            </c:spPr>
            <c:txPr>
              <a:bodyPr rot="0" spcFirstLastPara="1" vertOverflow="ellipsis" vert="horz" wrap="square" anchor="ctr" anchorCtr="1"/>
              <a:lstStyle/>
              <a:p>
                <a:pPr>
                  <a:defRPr sz="1197" b="1" i="0" u="none" strike="noStrike" kern="1200" baseline="0">
                    <a:solidFill>
                      <a:schemeClr val="dk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Sheet1!$A$149:$A$157</c:f>
              <c:strCache>
                <c:ptCount val="9"/>
                <c:pt idx="0">
                  <c:v>Early childhood (0-5 years old)</c:v>
                </c:pt>
                <c:pt idx="1">
                  <c:v>Elementary School (1st to 6th grade, 6 to 12 years old)</c:v>
                </c:pt>
                <c:pt idx="2">
                  <c:v>Junior High (7th/8th grade, 13-14 years old)</c:v>
                </c:pt>
                <c:pt idx="3">
                  <c:v>High School (9th-12th grade, 14-18 years old)</c:v>
                </c:pt>
                <c:pt idx="4">
                  <c:v>Early Life (18-22)</c:v>
                </c:pt>
                <c:pt idx="5">
                  <c:v>Young Adulthood (23-29)</c:v>
                </c:pt>
                <c:pt idx="6">
                  <c:v> Early Middle Adulthood (30-44)</c:v>
                </c:pt>
                <c:pt idx="7">
                  <c:v>Late Middle Age (45-64)</c:v>
                </c:pt>
                <c:pt idx="8">
                  <c:v>Late Adulthood (65+)</c:v>
                </c:pt>
              </c:strCache>
            </c:strRef>
          </c:cat>
          <c:val>
            <c:numRef>
              <c:f>Sheet1!$B$149:$B$157</c:f>
              <c:numCache>
                <c:formatCode>General</c:formatCode>
                <c:ptCount val="9"/>
                <c:pt idx="0">
                  <c:v>0</c:v>
                </c:pt>
                <c:pt idx="1">
                  <c:v>12</c:v>
                </c:pt>
                <c:pt idx="2">
                  <c:v>9</c:v>
                </c:pt>
                <c:pt idx="3">
                  <c:v>16</c:v>
                </c:pt>
                <c:pt idx="4">
                  <c:v>15</c:v>
                </c:pt>
                <c:pt idx="5">
                  <c:v>6</c:v>
                </c:pt>
                <c:pt idx="6">
                  <c:v>0</c:v>
                </c:pt>
                <c:pt idx="7">
                  <c:v>0</c:v>
                </c:pt>
                <c:pt idx="8">
                  <c:v>0</c:v>
                </c:pt>
              </c:numCache>
            </c:numRef>
          </c:val>
          <c:extLst>
            <c:ext xmlns:c16="http://schemas.microsoft.com/office/drawing/2014/chart" uri="{C3380CC4-5D6E-409C-BE32-E72D297353CC}">
              <c16:uniqueId val="{00000012-8EFD-44B6-AE3E-E97C51C0F943}"/>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53297275971311142"/>
          <c:y val="0"/>
          <c:w val="0.46702724028688863"/>
          <c:h val="1"/>
        </c:manualLayout>
      </c:layout>
      <c:overlay val="0"/>
      <c:spPr>
        <a:solidFill>
          <a:schemeClr val="accent3">
            <a:lumMod val="60000"/>
            <a:lumOff val="40000"/>
          </a:schemeClr>
        </a:solidFill>
        <a:ln>
          <a:noFill/>
        </a:ln>
        <a:effectLst/>
      </c:spPr>
      <c:txPr>
        <a:bodyPr rot="0" spcFirstLastPara="1" vertOverflow="ellipsis" vert="horz" wrap="square" anchor="t" anchorCtr="0"/>
        <a:lstStyle/>
        <a:p>
          <a:pPr algn="l">
            <a:spcBef>
              <a:spcPts val="0"/>
            </a:spcBef>
            <a:spcAft>
              <a:spcPts val="600"/>
            </a:spcAft>
            <a:defRPr sz="1200" b="1" i="0" u="none" strike="noStrike" kern="1200" baseline="0">
              <a:solidFill>
                <a:schemeClr val="dk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2540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74962E-9E12-41B4-B5D3-30B498120470}" type="doc">
      <dgm:prSet loTypeId="urn:microsoft.com/office/officeart/2005/8/layout/vList2" loCatId="list" qsTypeId="urn:microsoft.com/office/officeart/2005/8/quickstyle/simple1" qsCatId="simple" csTypeId="urn:microsoft.com/office/officeart/2005/8/colors/colorful1#1" csCatId="colorful" phldr="1"/>
      <dgm:spPr/>
      <dgm:t>
        <a:bodyPr/>
        <a:lstStyle/>
        <a:p>
          <a:endParaRPr lang="en-US"/>
        </a:p>
      </dgm:t>
    </dgm:pt>
    <dgm:pt modelId="{C7B0BC39-1179-4CE6-B8D7-54F5A438B4E6}">
      <dgm:prSet/>
      <dgm:spPr/>
      <dgm:t>
        <a:bodyPr/>
        <a:lstStyle/>
        <a:p>
          <a:pPr rtl="0"/>
          <a:r>
            <a:rPr lang="en-US" dirty="0"/>
            <a:t>The Challenge</a:t>
          </a:r>
        </a:p>
      </dgm:t>
    </dgm:pt>
    <dgm:pt modelId="{14DA9BC6-FC53-458B-88EF-20FFEDB96668}" type="parTrans" cxnId="{6043735D-5FB2-4738-9D93-16EA5CBB8B00}">
      <dgm:prSet/>
      <dgm:spPr/>
      <dgm:t>
        <a:bodyPr/>
        <a:lstStyle/>
        <a:p>
          <a:endParaRPr lang="en-US"/>
        </a:p>
      </dgm:t>
    </dgm:pt>
    <dgm:pt modelId="{8F24E799-1663-462E-8A54-D4FEDEA0FB85}" type="sibTrans" cxnId="{6043735D-5FB2-4738-9D93-16EA5CBB8B00}">
      <dgm:prSet/>
      <dgm:spPr/>
      <dgm:t>
        <a:bodyPr/>
        <a:lstStyle/>
        <a:p>
          <a:endParaRPr lang="en-US"/>
        </a:p>
      </dgm:t>
    </dgm:pt>
    <dgm:pt modelId="{55CFD3C3-33AD-403D-AB7A-CB739DBF33A5}">
      <dgm:prSet/>
      <dgm:spPr/>
      <dgm:t>
        <a:bodyPr/>
        <a:lstStyle/>
        <a:p>
          <a:pPr rtl="0"/>
          <a:r>
            <a:rPr lang="en-US" dirty="0"/>
            <a:t>Key Experiences</a:t>
          </a:r>
        </a:p>
      </dgm:t>
    </dgm:pt>
    <dgm:pt modelId="{4702E835-FE6D-4413-A7E3-442407EDE2A8}" type="parTrans" cxnId="{19CEB352-779E-430F-A471-83BBED2AAC34}">
      <dgm:prSet/>
      <dgm:spPr/>
      <dgm:t>
        <a:bodyPr/>
        <a:lstStyle/>
        <a:p>
          <a:endParaRPr lang="en-US"/>
        </a:p>
      </dgm:t>
    </dgm:pt>
    <dgm:pt modelId="{5BB2C03F-03F0-4B4F-806F-A3C787EB1BBD}" type="sibTrans" cxnId="{19CEB352-779E-430F-A471-83BBED2AAC34}">
      <dgm:prSet/>
      <dgm:spPr/>
      <dgm:t>
        <a:bodyPr/>
        <a:lstStyle/>
        <a:p>
          <a:endParaRPr lang="en-US"/>
        </a:p>
      </dgm:t>
    </dgm:pt>
    <dgm:pt modelId="{D3FA8932-4101-43E7-834B-4EC468CF97DD}">
      <dgm:prSet/>
      <dgm:spPr/>
      <dgm:t>
        <a:bodyPr/>
        <a:lstStyle/>
        <a:p>
          <a:pPr rtl="0"/>
          <a:r>
            <a:rPr lang="en-US" dirty="0"/>
            <a:t>Support Systems</a:t>
          </a:r>
        </a:p>
      </dgm:t>
    </dgm:pt>
    <dgm:pt modelId="{A25FCB13-D936-4F26-8D40-2008D33A88F0}" type="parTrans" cxnId="{78549C72-F19F-4E79-9BAD-F5A4C2E73281}">
      <dgm:prSet/>
      <dgm:spPr/>
      <dgm:t>
        <a:bodyPr/>
        <a:lstStyle/>
        <a:p>
          <a:endParaRPr lang="en-US"/>
        </a:p>
      </dgm:t>
    </dgm:pt>
    <dgm:pt modelId="{DDD340D5-AEE3-478E-BCA8-506942629841}" type="sibTrans" cxnId="{78549C72-F19F-4E79-9BAD-F5A4C2E73281}">
      <dgm:prSet/>
      <dgm:spPr/>
      <dgm:t>
        <a:bodyPr/>
        <a:lstStyle/>
        <a:p>
          <a:endParaRPr lang="en-US"/>
        </a:p>
      </dgm:t>
    </dgm:pt>
    <dgm:pt modelId="{F0105CB2-9CD9-4B7A-B3D2-D6924B54A27A}">
      <dgm:prSet/>
      <dgm:spPr/>
      <dgm:t>
        <a:bodyPr/>
        <a:lstStyle/>
        <a:p>
          <a:pPr rtl="0"/>
          <a:r>
            <a:rPr lang="en-US" dirty="0"/>
            <a:t>Strategies</a:t>
          </a:r>
        </a:p>
      </dgm:t>
    </dgm:pt>
    <dgm:pt modelId="{DE031AD8-D307-46F6-A186-861A8F6B9201}" type="parTrans" cxnId="{7B560B66-847D-431C-B646-BDB63A016CDC}">
      <dgm:prSet/>
      <dgm:spPr/>
      <dgm:t>
        <a:bodyPr/>
        <a:lstStyle/>
        <a:p>
          <a:endParaRPr lang="en-US"/>
        </a:p>
      </dgm:t>
    </dgm:pt>
    <dgm:pt modelId="{B26AD493-CBAD-4AC4-A7D1-F137CFC851F3}" type="sibTrans" cxnId="{7B560B66-847D-431C-B646-BDB63A016CDC}">
      <dgm:prSet/>
      <dgm:spPr/>
      <dgm:t>
        <a:bodyPr/>
        <a:lstStyle/>
        <a:p>
          <a:endParaRPr lang="en-US"/>
        </a:p>
      </dgm:t>
    </dgm:pt>
    <dgm:pt modelId="{1A1A06C9-2200-45D8-836D-772B9DEEDB56}">
      <dgm:prSet/>
      <dgm:spPr/>
      <dgm:t>
        <a:bodyPr/>
        <a:lstStyle/>
        <a:p>
          <a:pPr rtl="0"/>
          <a:r>
            <a:rPr lang="en-US" dirty="0"/>
            <a:t>Implications</a:t>
          </a:r>
        </a:p>
      </dgm:t>
    </dgm:pt>
    <dgm:pt modelId="{7CE5DDA4-3208-459D-AAFC-D8798960D79E}" type="parTrans" cxnId="{F70C19CD-839C-48E6-B260-5EF9958F92A4}">
      <dgm:prSet/>
      <dgm:spPr/>
      <dgm:t>
        <a:bodyPr/>
        <a:lstStyle/>
        <a:p>
          <a:endParaRPr lang="en-US"/>
        </a:p>
      </dgm:t>
    </dgm:pt>
    <dgm:pt modelId="{137959B4-F98C-49F9-AD34-590F51D2509C}" type="sibTrans" cxnId="{F70C19CD-839C-48E6-B260-5EF9958F92A4}">
      <dgm:prSet/>
      <dgm:spPr/>
      <dgm:t>
        <a:bodyPr/>
        <a:lstStyle/>
        <a:p>
          <a:endParaRPr lang="en-US"/>
        </a:p>
      </dgm:t>
    </dgm:pt>
    <dgm:pt modelId="{E7324FD0-B756-4304-9012-A7848AA773E8}">
      <dgm:prSet/>
      <dgm:spPr/>
      <dgm:t>
        <a:bodyPr/>
        <a:lstStyle/>
        <a:p>
          <a:pPr rtl="0"/>
          <a:r>
            <a:rPr lang="en-US" dirty="0"/>
            <a:t>…and the Lessons They Teach</a:t>
          </a:r>
        </a:p>
      </dgm:t>
    </dgm:pt>
    <dgm:pt modelId="{19691AAF-4093-482D-87A2-8DC6AD929557}" type="parTrans" cxnId="{1835F7F8-CFCB-4B52-BCF8-CDAA3AD7EE30}">
      <dgm:prSet/>
      <dgm:spPr/>
      <dgm:t>
        <a:bodyPr/>
        <a:lstStyle/>
        <a:p>
          <a:endParaRPr lang="en-US"/>
        </a:p>
      </dgm:t>
    </dgm:pt>
    <dgm:pt modelId="{6754B157-07FD-4D87-8F89-018856CEE485}" type="sibTrans" cxnId="{1835F7F8-CFCB-4B52-BCF8-CDAA3AD7EE30}">
      <dgm:prSet/>
      <dgm:spPr/>
      <dgm:t>
        <a:bodyPr/>
        <a:lstStyle/>
        <a:p>
          <a:endParaRPr lang="en-US"/>
        </a:p>
      </dgm:t>
    </dgm:pt>
    <dgm:pt modelId="{0942E5EE-319E-489E-8890-057187102BD3}" type="pres">
      <dgm:prSet presAssocID="{BB74962E-9E12-41B4-B5D3-30B498120470}" presName="linear" presStyleCnt="0">
        <dgm:presLayoutVars>
          <dgm:animLvl val="lvl"/>
          <dgm:resizeHandles val="exact"/>
        </dgm:presLayoutVars>
      </dgm:prSet>
      <dgm:spPr/>
    </dgm:pt>
    <dgm:pt modelId="{45A7D877-9ACB-408A-90E6-65CEA5E8B74D}" type="pres">
      <dgm:prSet presAssocID="{C7B0BC39-1179-4CE6-B8D7-54F5A438B4E6}" presName="parentText" presStyleLbl="node1" presStyleIdx="0" presStyleCnt="6">
        <dgm:presLayoutVars>
          <dgm:chMax val="0"/>
          <dgm:bulletEnabled val="1"/>
        </dgm:presLayoutVars>
      </dgm:prSet>
      <dgm:spPr/>
    </dgm:pt>
    <dgm:pt modelId="{9A719BF5-56A8-47BE-8635-6D5D8A7E02E5}" type="pres">
      <dgm:prSet presAssocID="{8F24E799-1663-462E-8A54-D4FEDEA0FB85}" presName="spacer" presStyleCnt="0"/>
      <dgm:spPr/>
    </dgm:pt>
    <dgm:pt modelId="{20AEBA62-0C4E-4121-958D-C1D0F3D774BB}" type="pres">
      <dgm:prSet presAssocID="{55CFD3C3-33AD-403D-AB7A-CB739DBF33A5}" presName="parentText" presStyleLbl="node1" presStyleIdx="1" presStyleCnt="6">
        <dgm:presLayoutVars>
          <dgm:chMax val="0"/>
          <dgm:bulletEnabled val="1"/>
        </dgm:presLayoutVars>
      </dgm:prSet>
      <dgm:spPr/>
    </dgm:pt>
    <dgm:pt modelId="{F864EEA4-4480-4157-AA8B-74E473254FA4}" type="pres">
      <dgm:prSet presAssocID="{5BB2C03F-03F0-4B4F-806F-A3C787EB1BBD}" presName="spacer" presStyleCnt="0"/>
      <dgm:spPr/>
    </dgm:pt>
    <dgm:pt modelId="{645079AF-742D-4BBF-9754-F346944C1396}" type="pres">
      <dgm:prSet presAssocID="{E7324FD0-B756-4304-9012-A7848AA773E8}" presName="parentText" presStyleLbl="node1" presStyleIdx="2" presStyleCnt="6">
        <dgm:presLayoutVars>
          <dgm:chMax val="0"/>
          <dgm:bulletEnabled val="1"/>
        </dgm:presLayoutVars>
      </dgm:prSet>
      <dgm:spPr/>
    </dgm:pt>
    <dgm:pt modelId="{369379FB-350D-4BDB-B12B-C565C9497D65}" type="pres">
      <dgm:prSet presAssocID="{6754B157-07FD-4D87-8F89-018856CEE485}" presName="spacer" presStyleCnt="0"/>
      <dgm:spPr/>
    </dgm:pt>
    <dgm:pt modelId="{1F62B027-682E-499F-AC10-925EC5E980B2}" type="pres">
      <dgm:prSet presAssocID="{D3FA8932-4101-43E7-834B-4EC468CF97DD}" presName="parentText" presStyleLbl="node1" presStyleIdx="3" presStyleCnt="6">
        <dgm:presLayoutVars>
          <dgm:chMax val="0"/>
          <dgm:bulletEnabled val="1"/>
        </dgm:presLayoutVars>
      </dgm:prSet>
      <dgm:spPr/>
    </dgm:pt>
    <dgm:pt modelId="{8C72822E-3EEE-4839-9E70-54CACC1FCD3B}" type="pres">
      <dgm:prSet presAssocID="{DDD340D5-AEE3-478E-BCA8-506942629841}" presName="spacer" presStyleCnt="0"/>
      <dgm:spPr/>
    </dgm:pt>
    <dgm:pt modelId="{3FE91082-2C23-4920-B918-CD872ABB8B67}" type="pres">
      <dgm:prSet presAssocID="{F0105CB2-9CD9-4B7A-B3D2-D6924B54A27A}" presName="parentText" presStyleLbl="node1" presStyleIdx="4" presStyleCnt="6">
        <dgm:presLayoutVars>
          <dgm:chMax val="0"/>
          <dgm:bulletEnabled val="1"/>
        </dgm:presLayoutVars>
      </dgm:prSet>
      <dgm:spPr/>
    </dgm:pt>
    <dgm:pt modelId="{8798F749-99D5-480A-A265-11B8AC029B67}" type="pres">
      <dgm:prSet presAssocID="{B26AD493-CBAD-4AC4-A7D1-F137CFC851F3}" presName="spacer" presStyleCnt="0"/>
      <dgm:spPr/>
    </dgm:pt>
    <dgm:pt modelId="{91205CD3-7AD2-4222-A149-847BF88607F4}" type="pres">
      <dgm:prSet presAssocID="{1A1A06C9-2200-45D8-836D-772B9DEEDB56}" presName="parentText" presStyleLbl="node1" presStyleIdx="5" presStyleCnt="6">
        <dgm:presLayoutVars>
          <dgm:chMax val="0"/>
          <dgm:bulletEnabled val="1"/>
        </dgm:presLayoutVars>
      </dgm:prSet>
      <dgm:spPr/>
    </dgm:pt>
  </dgm:ptLst>
  <dgm:cxnLst>
    <dgm:cxn modelId="{1F843812-3834-4396-8C47-03B0B3AE6B74}" type="presOf" srcId="{D3FA8932-4101-43E7-834B-4EC468CF97DD}" destId="{1F62B027-682E-499F-AC10-925EC5E980B2}" srcOrd="0" destOrd="0" presId="urn:microsoft.com/office/officeart/2005/8/layout/vList2"/>
    <dgm:cxn modelId="{AA17AB20-8483-4391-B36C-E05401DF2544}" type="presOf" srcId="{C7B0BC39-1179-4CE6-B8D7-54F5A438B4E6}" destId="{45A7D877-9ACB-408A-90E6-65CEA5E8B74D}" srcOrd="0" destOrd="0" presId="urn:microsoft.com/office/officeart/2005/8/layout/vList2"/>
    <dgm:cxn modelId="{0328DA21-D8F5-48AA-9083-BD328AFCFACD}" type="presOf" srcId="{1A1A06C9-2200-45D8-836D-772B9DEEDB56}" destId="{91205CD3-7AD2-4222-A149-847BF88607F4}" srcOrd="0" destOrd="0" presId="urn:microsoft.com/office/officeart/2005/8/layout/vList2"/>
    <dgm:cxn modelId="{6043735D-5FB2-4738-9D93-16EA5CBB8B00}" srcId="{BB74962E-9E12-41B4-B5D3-30B498120470}" destId="{C7B0BC39-1179-4CE6-B8D7-54F5A438B4E6}" srcOrd="0" destOrd="0" parTransId="{14DA9BC6-FC53-458B-88EF-20FFEDB96668}" sibTransId="{8F24E799-1663-462E-8A54-D4FEDEA0FB85}"/>
    <dgm:cxn modelId="{7B560B66-847D-431C-B646-BDB63A016CDC}" srcId="{BB74962E-9E12-41B4-B5D3-30B498120470}" destId="{F0105CB2-9CD9-4B7A-B3D2-D6924B54A27A}" srcOrd="4" destOrd="0" parTransId="{DE031AD8-D307-46F6-A186-861A8F6B9201}" sibTransId="{B26AD493-CBAD-4AC4-A7D1-F137CFC851F3}"/>
    <dgm:cxn modelId="{6DAA4D4D-5C61-4226-B8F6-B65B95F6C33D}" type="presOf" srcId="{E7324FD0-B756-4304-9012-A7848AA773E8}" destId="{645079AF-742D-4BBF-9754-F346944C1396}" srcOrd="0" destOrd="0" presId="urn:microsoft.com/office/officeart/2005/8/layout/vList2"/>
    <dgm:cxn modelId="{78549C72-F19F-4E79-9BAD-F5A4C2E73281}" srcId="{BB74962E-9E12-41B4-B5D3-30B498120470}" destId="{D3FA8932-4101-43E7-834B-4EC468CF97DD}" srcOrd="3" destOrd="0" parTransId="{A25FCB13-D936-4F26-8D40-2008D33A88F0}" sibTransId="{DDD340D5-AEE3-478E-BCA8-506942629841}"/>
    <dgm:cxn modelId="{19CEB352-779E-430F-A471-83BBED2AAC34}" srcId="{BB74962E-9E12-41B4-B5D3-30B498120470}" destId="{55CFD3C3-33AD-403D-AB7A-CB739DBF33A5}" srcOrd="1" destOrd="0" parTransId="{4702E835-FE6D-4413-A7E3-442407EDE2A8}" sibTransId="{5BB2C03F-03F0-4B4F-806F-A3C787EB1BBD}"/>
    <dgm:cxn modelId="{8A8EB0B4-5FD2-4FE8-9699-C965B6D0F529}" type="presOf" srcId="{F0105CB2-9CD9-4B7A-B3D2-D6924B54A27A}" destId="{3FE91082-2C23-4920-B918-CD872ABB8B67}" srcOrd="0" destOrd="0" presId="urn:microsoft.com/office/officeart/2005/8/layout/vList2"/>
    <dgm:cxn modelId="{ACDC6BBA-646A-433D-83B5-B9626CCDB380}" type="presOf" srcId="{BB74962E-9E12-41B4-B5D3-30B498120470}" destId="{0942E5EE-319E-489E-8890-057187102BD3}" srcOrd="0" destOrd="0" presId="urn:microsoft.com/office/officeart/2005/8/layout/vList2"/>
    <dgm:cxn modelId="{F70C19CD-839C-48E6-B260-5EF9958F92A4}" srcId="{BB74962E-9E12-41B4-B5D3-30B498120470}" destId="{1A1A06C9-2200-45D8-836D-772B9DEEDB56}" srcOrd="5" destOrd="0" parTransId="{7CE5DDA4-3208-459D-AAFC-D8798960D79E}" sibTransId="{137959B4-F98C-49F9-AD34-590F51D2509C}"/>
    <dgm:cxn modelId="{9EDB0BDE-D9DC-4A62-8ACA-117E34D09D5F}" type="presOf" srcId="{55CFD3C3-33AD-403D-AB7A-CB739DBF33A5}" destId="{20AEBA62-0C4E-4121-958D-C1D0F3D774BB}" srcOrd="0" destOrd="0" presId="urn:microsoft.com/office/officeart/2005/8/layout/vList2"/>
    <dgm:cxn modelId="{1835F7F8-CFCB-4B52-BCF8-CDAA3AD7EE30}" srcId="{BB74962E-9E12-41B4-B5D3-30B498120470}" destId="{E7324FD0-B756-4304-9012-A7848AA773E8}" srcOrd="2" destOrd="0" parTransId="{19691AAF-4093-482D-87A2-8DC6AD929557}" sibTransId="{6754B157-07FD-4D87-8F89-018856CEE485}"/>
    <dgm:cxn modelId="{7FA17862-8483-4C05-B708-03F277951082}" type="presParOf" srcId="{0942E5EE-319E-489E-8890-057187102BD3}" destId="{45A7D877-9ACB-408A-90E6-65CEA5E8B74D}" srcOrd="0" destOrd="0" presId="urn:microsoft.com/office/officeart/2005/8/layout/vList2"/>
    <dgm:cxn modelId="{B8FEA17F-76BB-4633-9660-08529CDD2C6D}" type="presParOf" srcId="{0942E5EE-319E-489E-8890-057187102BD3}" destId="{9A719BF5-56A8-47BE-8635-6D5D8A7E02E5}" srcOrd="1" destOrd="0" presId="urn:microsoft.com/office/officeart/2005/8/layout/vList2"/>
    <dgm:cxn modelId="{10DD3ACA-5473-4701-8E7A-21EF7A602367}" type="presParOf" srcId="{0942E5EE-319E-489E-8890-057187102BD3}" destId="{20AEBA62-0C4E-4121-958D-C1D0F3D774BB}" srcOrd="2" destOrd="0" presId="urn:microsoft.com/office/officeart/2005/8/layout/vList2"/>
    <dgm:cxn modelId="{36A6A7E0-C747-4EC1-8C12-68B1A0229802}" type="presParOf" srcId="{0942E5EE-319E-489E-8890-057187102BD3}" destId="{F864EEA4-4480-4157-AA8B-74E473254FA4}" srcOrd="3" destOrd="0" presId="urn:microsoft.com/office/officeart/2005/8/layout/vList2"/>
    <dgm:cxn modelId="{C7C03300-7513-446E-B1FE-2B840D186EF8}" type="presParOf" srcId="{0942E5EE-319E-489E-8890-057187102BD3}" destId="{645079AF-742D-4BBF-9754-F346944C1396}" srcOrd="4" destOrd="0" presId="urn:microsoft.com/office/officeart/2005/8/layout/vList2"/>
    <dgm:cxn modelId="{B95E1299-07E8-44A2-8311-019F95721D7D}" type="presParOf" srcId="{0942E5EE-319E-489E-8890-057187102BD3}" destId="{369379FB-350D-4BDB-B12B-C565C9497D65}" srcOrd="5" destOrd="0" presId="urn:microsoft.com/office/officeart/2005/8/layout/vList2"/>
    <dgm:cxn modelId="{FA666627-E7C2-41D9-B9DE-39C905B0FD2C}" type="presParOf" srcId="{0942E5EE-319E-489E-8890-057187102BD3}" destId="{1F62B027-682E-499F-AC10-925EC5E980B2}" srcOrd="6" destOrd="0" presId="urn:microsoft.com/office/officeart/2005/8/layout/vList2"/>
    <dgm:cxn modelId="{CDC32EC7-6F51-4191-808C-F7E4830C38B3}" type="presParOf" srcId="{0942E5EE-319E-489E-8890-057187102BD3}" destId="{8C72822E-3EEE-4839-9E70-54CACC1FCD3B}" srcOrd="7" destOrd="0" presId="urn:microsoft.com/office/officeart/2005/8/layout/vList2"/>
    <dgm:cxn modelId="{013465AD-4ADF-4920-B117-E481615D61A8}" type="presParOf" srcId="{0942E5EE-319E-489E-8890-057187102BD3}" destId="{3FE91082-2C23-4920-B918-CD872ABB8B67}" srcOrd="8" destOrd="0" presId="urn:microsoft.com/office/officeart/2005/8/layout/vList2"/>
    <dgm:cxn modelId="{78C68D9A-7CF3-413C-80A9-B212D8C09321}" type="presParOf" srcId="{0942E5EE-319E-489E-8890-057187102BD3}" destId="{8798F749-99D5-480A-A265-11B8AC029B67}" srcOrd="9" destOrd="0" presId="urn:microsoft.com/office/officeart/2005/8/layout/vList2"/>
    <dgm:cxn modelId="{D869BF98-E042-45EA-AAFE-124081DE08B0}" type="presParOf" srcId="{0942E5EE-319E-489E-8890-057187102BD3}" destId="{91205CD3-7AD2-4222-A149-847BF88607F4}"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A7D877-9ACB-408A-90E6-65CEA5E8B74D}">
      <dsp:nvSpPr>
        <dsp:cNvPr id="0" name=""/>
        <dsp:cNvSpPr/>
      </dsp:nvSpPr>
      <dsp:spPr>
        <a:xfrm>
          <a:off x="0" y="18381"/>
          <a:ext cx="7315200" cy="6786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en-US" sz="2900" kern="1200" dirty="0"/>
            <a:t>The Challenge</a:t>
          </a:r>
        </a:p>
      </dsp:txBody>
      <dsp:txXfrm>
        <a:off x="33127" y="51508"/>
        <a:ext cx="7248946" cy="612346"/>
      </dsp:txXfrm>
    </dsp:sp>
    <dsp:sp modelId="{20AEBA62-0C4E-4121-958D-C1D0F3D774BB}">
      <dsp:nvSpPr>
        <dsp:cNvPr id="0" name=""/>
        <dsp:cNvSpPr/>
      </dsp:nvSpPr>
      <dsp:spPr>
        <a:xfrm>
          <a:off x="0" y="780501"/>
          <a:ext cx="7315200" cy="67860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en-US" sz="2900" kern="1200" dirty="0"/>
            <a:t>Key Experiences</a:t>
          </a:r>
        </a:p>
      </dsp:txBody>
      <dsp:txXfrm>
        <a:off x="33127" y="813628"/>
        <a:ext cx="7248946" cy="612346"/>
      </dsp:txXfrm>
    </dsp:sp>
    <dsp:sp modelId="{645079AF-742D-4BBF-9754-F346944C1396}">
      <dsp:nvSpPr>
        <dsp:cNvPr id="0" name=""/>
        <dsp:cNvSpPr/>
      </dsp:nvSpPr>
      <dsp:spPr>
        <a:xfrm>
          <a:off x="0" y="1542621"/>
          <a:ext cx="7315200" cy="6786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en-US" sz="2900" kern="1200" dirty="0"/>
            <a:t>…and the Lessons They Teach</a:t>
          </a:r>
        </a:p>
      </dsp:txBody>
      <dsp:txXfrm>
        <a:off x="33127" y="1575748"/>
        <a:ext cx="7248946" cy="612346"/>
      </dsp:txXfrm>
    </dsp:sp>
    <dsp:sp modelId="{1F62B027-682E-499F-AC10-925EC5E980B2}">
      <dsp:nvSpPr>
        <dsp:cNvPr id="0" name=""/>
        <dsp:cNvSpPr/>
      </dsp:nvSpPr>
      <dsp:spPr>
        <a:xfrm>
          <a:off x="0" y="2304741"/>
          <a:ext cx="7315200" cy="67860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en-US" sz="2900" kern="1200" dirty="0"/>
            <a:t>Support Systems</a:t>
          </a:r>
        </a:p>
      </dsp:txBody>
      <dsp:txXfrm>
        <a:off x="33127" y="2337868"/>
        <a:ext cx="7248946" cy="612346"/>
      </dsp:txXfrm>
    </dsp:sp>
    <dsp:sp modelId="{3FE91082-2C23-4920-B918-CD872ABB8B67}">
      <dsp:nvSpPr>
        <dsp:cNvPr id="0" name=""/>
        <dsp:cNvSpPr/>
      </dsp:nvSpPr>
      <dsp:spPr>
        <a:xfrm>
          <a:off x="0" y="3066861"/>
          <a:ext cx="7315200" cy="67860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en-US" sz="2900" kern="1200" dirty="0"/>
            <a:t>Strategies</a:t>
          </a:r>
        </a:p>
      </dsp:txBody>
      <dsp:txXfrm>
        <a:off x="33127" y="3099988"/>
        <a:ext cx="7248946" cy="612346"/>
      </dsp:txXfrm>
    </dsp:sp>
    <dsp:sp modelId="{91205CD3-7AD2-4222-A149-847BF88607F4}">
      <dsp:nvSpPr>
        <dsp:cNvPr id="0" name=""/>
        <dsp:cNvSpPr/>
      </dsp:nvSpPr>
      <dsp:spPr>
        <a:xfrm>
          <a:off x="0" y="3828981"/>
          <a:ext cx="7315200" cy="6786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en-US" sz="2900" kern="1200" dirty="0"/>
            <a:t>Implications</a:t>
          </a:r>
        </a:p>
      </dsp:txBody>
      <dsp:txXfrm>
        <a:off x="33127" y="3862108"/>
        <a:ext cx="7248946" cy="61234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301" cy="470228"/>
          </a:xfrm>
          <a:prstGeom prst="rect">
            <a:avLst/>
          </a:prstGeom>
        </p:spPr>
        <p:txBody>
          <a:bodyPr vert="horz" lIns="92738" tIns="46369" rIns="92738" bIns="46369" rtlCol="0"/>
          <a:lstStyle>
            <a:lvl1pPr algn="l">
              <a:defRPr sz="1200"/>
            </a:lvl1pPr>
          </a:lstStyle>
          <a:p>
            <a:endParaRPr lang="en-US"/>
          </a:p>
        </p:txBody>
      </p:sp>
      <p:sp>
        <p:nvSpPr>
          <p:cNvPr id="3" name="Date Placeholder 2"/>
          <p:cNvSpPr>
            <a:spLocks noGrp="1"/>
          </p:cNvSpPr>
          <p:nvPr>
            <p:ph type="dt" idx="1"/>
          </p:nvPr>
        </p:nvSpPr>
        <p:spPr>
          <a:xfrm>
            <a:off x="4009157" y="0"/>
            <a:ext cx="3066301" cy="470228"/>
          </a:xfrm>
          <a:prstGeom prst="rect">
            <a:avLst/>
          </a:prstGeom>
        </p:spPr>
        <p:txBody>
          <a:bodyPr vert="horz" lIns="92738" tIns="46369" rIns="92738" bIns="46369" rtlCol="0"/>
          <a:lstStyle>
            <a:lvl1pPr algn="r">
              <a:defRPr sz="1200"/>
            </a:lvl1pPr>
          </a:lstStyle>
          <a:p>
            <a:fld id="{559B611F-438E-4137-872B-6E7436F44A37}" type="datetimeFigureOut">
              <a:rPr lang="en-US" smtClean="0"/>
              <a:t>3/20/2021</a:t>
            </a:fld>
            <a:endParaRPr lang="en-US"/>
          </a:p>
        </p:txBody>
      </p:sp>
      <p:sp>
        <p:nvSpPr>
          <p:cNvPr id="4" name="Slide Image Placeholder 3"/>
          <p:cNvSpPr>
            <a:spLocks noGrp="1" noRot="1" noChangeAspect="1"/>
          </p:cNvSpPr>
          <p:nvPr>
            <p:ph type="sldImg" idx="2"/>
          </p:nvPr>
        </p:nvSpPr>
        <p:spPr>
          <a:xfrm>
            <a:off x="1425575" y="1173163"/>
            <a:ext cx="4225925" cy="3168650"/>
          </a:xfrm>
          <a:prstGeom prst="rect">
            <a:avLst/>
          </a:prstGeom>
          <a:noFill/>
          <a:ln w="12700">
            <a:solidFill>
              <a:prstClr val="black"/>
            </a:solidFill>
          </a:ln>
        </p:spPr>
        <p:txBody>
          <a:bodyPr vert="horz" lIns="92738" tIns="46369" rIns="92738" bIns="46369" rtlCol="0" anchor="ctr"/>
          <a:lstStyle/>
          <a:p>
            <a:endParaRPr lang="en-US"/>
          </a:p>
        </p:txBody>
      </p:sp>
      <p:sp>
        <p:nvSpPr>
          <p:cNvPr id="5" name="Notes Placeholder 4"/>
          <p:cNvSpPr>
            <a:spLocks noGrp="1"/>
          </p:cNvSpPr>
          <p:nvPr>
            <p:ph type="body" sz="quarter" idx="3"/>
          </p:nvPr>
        </p:nvSpPr>
        <p:spPr>
          <a:xfrm>
            <a:off x="708355" y="4516114"/>
            <a:ext cx="5660366" cy="3696024"/>
          </a:xfrm>
          <a:prstGeom prst="rect">
            <a:avLst/>
          </a:prstGeom>
        </p:spPr>
        <p:txBody>
          <a:bodyPr vert="horz" lIns="92738" tIns="46369" rIns="92738" bIns="4636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5073"/>
            <a:ext cx="3066301" cy="470227"/>
          </a:xfrm>
          <a:prstGeom prst="rect">
            <a:avLst/>
          </a:prstGeom>
        </p:spPr>
        <p:txBody>
          <a:bodyPr vert="horz" lIns="92738" tIns="46369" rIns="92738" bIns="46369" rtlCol="0" anchor="b"/>
          <a:lstStyle>
            <a:lvl1pPr algn="l">
              <a:defRPr sz="1200"/>
            </a:lvl1pPr>
          </a:lstStyle>
          <a:p>
            <a:endParaRPr lang="en-US"/>
          </a:p>
        </p:txBody>
      </p:sp>
      <p:sp>
        <p:nvSpPr>
          <p:cNvPr id="7" name="Slide Number Placeholder 6"/>
          <p:cNvSpPr>
            <a:spLocks noGrp="1"/>
          </p:cNvSpPr>
          <p:nvPr>
            <p:ph type="sldNum" sz="quarter" idx="5"/>
          </p:nvPr>
        </p:nvSpPr>
        <p:spPr>
          <a:xfrm>
            <a:off x="4009157" y="8915073"/>
            <a:ext cx="3066301" cy="470227"/>
          </a:xfrm>
          <a:prstGeom prst="rect">
            <a:avLst/>
          </a:prstGeom>
        </p:spPr>
        <p:txBody>
          <a:bodyPr vert="horz" lIns="92738" tIns="46369" rIns="92738" bIns="46369" rtlCol="0" anchor="b"/>
          <a:lstStyle>
            <a:lvl1pPr algn="r">
              <a:defRPr sz="1200"/>
            </a:lvl1pPr>
          </a:lstStyle>
          <a:p>
            <a:fld id="{4965876C-0F4B-4217-AABC-5F1AAA0CC55E}" type="slidenum">
              <a:rPr lang="en-US" smtClean="0"/>
              <a:t>‹#›</a:t>
            </a:fld>
            <a:endParaRPr lang="en-US"/>
          </a:p>
        </p:txBody>
      </p:sp>
    </p:spTree>
    <p:extLst>
      <p:ext uri="{BB962C8B-B14F-4D97-AF65-F5344CB8AC3E}">
        <p14:creationId xmlns:p14="http://schemas.microsoft.com/office/powerpoint/2010/main" val="1309510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4965876C-0F4B-4217-AABC-5F1AAA0CC55E}" type="slidenum">
              <a:rPr lang="en-US" smtClean="0"/>
              <a:t>1</a:t>
            </a:fld>
            <a:endParaRPr lang="en-US"/>
          </a:p>
        </p:txBody>
      </p:sp>
      <p:sp>
        <p:nvSpPr>
          <p:cNvPr id="6" name="Notes Placeholder 5">
            <a:extLst>
              <a:ext uri="{FF2B5EF4-FFF2-40B4-BE49-F238E27FC236}">
                <a16:creationId xmlns:a16="http://schemas.microsoft.com/office/drawing/2014/main" id="{6E68F867-3892-47C1-BF70-2123EA819256}"/>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1380404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4965876C-0F4B-4217-AABC-5F1AAA0CC55E}" type="slidenum">
              <a:rPr lang="en-US" smtClean="0"/>
              <a:t>10</a:t>
            </a:fld>
            <a:endParaRPr lang="en-US"/>
          </a:p>
        </p:txBody>
      </p:sp>
      <p:sp>
        <p:nvSpPr>
          <p:cNvPr id="6" name="Notes Placeholder 5">
            <a:extLst>
              <a:ext uri="{FF2B5EF4-FFF2-40B4-BE49-F238E27FC236}">
                <a16:creationId xmlns:a16="http://schemas.microsoft.com/office/drawing/2014/main" id="{71A553C8-4F34-4435-A0C1-742ED87A281B}"/>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4683171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4965876C-0F4B-4217-AABC-5F1AAA0CC55E}" type="slidenum">
              <a:rPr lang="en-US" smtClean="0"/>
              <a:t>11</a:t>
            </a:fld>
            <a:endParaRPr lang="en-US"/>
          </a:p>
        </p:txBody>
      </p:sp>
      <p:sp>
        <p:nvSpPr>
          <p:cNvPr id="6" name="Notes Placeholder 5">
            <a:extLst>
              <a:ext uri="{FF2B5EF4-FFF2-40B4-BE49-F238E27FC236}">
                <a16:creationId xmlns:a16="http://schemas.microsoft.com/office/drawing/2014/main" id="{B3B32BF3-740C-4248-B502-31790560B8BC}"/>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4121369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4965876C-0F4B-4217-AABC-5F1AAA0CC55E}" type="slidenum">
              <a:rPr lang="en-US" smtClean="0"/>
              <a:t>12</a:t>
            </a:fld>
            <a:endParaRPr lang="en-US"/>
          </a:p>
        </p:txBody>
      </p:sp>
      <p:sp>
        <p:nvSpPr>
          <p:cNvPr id="6" name="Notes Placeholder 5">
            <a:extLst>
              <a:ext uri="{FF2B5EF4-FFF2-40B4-BE49-F238E27FC236}">
                <a16:creationId xmlns:a16="http://schemas.microsoft.com/office/drawing/2014/main" id="{4812BCDF-CBFA-48BB-BFF9-43F250E1DA44}"/>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792390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4965876C-0F4B-4217-AABC-5F1AAA0CC55E}" type="slidenum">
              <a:rPr lang="en-US" smtClean="0"/>
              <a:t>13</a:t>
            </a:fld>
            <a:endParaRPr lang="en-US"/>
          </a:p>
        </p:txBody>
      </p:sp>
      <p:sp>
        <p:nvSpPr>
          <p:cNvPr id="6" name="Notes Placeholder 5">
            <a:extLst>
              <a:ext uri="{FF2B5EF4-FFF2-40B4-BE49-F238E27FC236}">
                <a16:creationId xmlns:a16="http://schemas.microsoft.com/office/drawing/2014/main" id="{7B113EB0-12B3-4566-8B31-59784821F817}"/>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5288899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4965876C-0F4B-4217-AABC-5F1AAA0CC55E}" type="slidenum">
              <a:rPr lang="en-US" smtClean="0"/>
              <a:t>14</a:t>
            </a:fld>
            <a:endParaRPr lang="en-US"/>
          </a:p>
        </p:txBody>
      </p:sp>
      <p:sp>
        <p:nvSpPr>
          <p:cNvPr id="6" name="Notes Placeholder 5">
            <a:extLst>
              <a:ext uri="{FF2B5EF4-FFF2-40B4-BE49-F238E27FC236}">
                <a16:creationId xmlns:a16="http://schemas.microsoft.com/office/drawing/2014/main" id="{1FF27FC8-0B46-4B1E-BBE1-68C3E61F5764}"/>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998155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4965876C-0F4B-4217-AABC-5F1AAA0CC55E}" type="slidenum">
              <a:rPr lang="en-US" smtClean="0"/>
              <a:t>2</a:t>
            </a:fld>
            <a:endParaRPr lang="en-US"/>
          </a:p>
        </p:txBody>
      </p:sp>
      <p:sp>
        <p:nvSpPr>
          <p:cNvPr id="6" name="Notes Placeholder 5">
            <a:extLst>
              <a:ext uri="{FF2B5EF4-FFF2-40B4-BE49-F238E27FC236}">
                <a16:creationId xmlns:a16="http://schemas.microsoft.com/office/drawing/2014/main" id="{78395EE1-6608-432A-A044-2E44A4A0E8DD}"/>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602498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4965876C-0F4B-4217-AABC-5F1AAA0CC55E}" type="slidenum">
              <a:rPr lang="en-US" smtClean="0"/>
              <a:t>3</a:t>
            </a:fld>
            <a:endParaRPr lang="en-US"/>
          </a:p>
        </p:txBody>
      </p:sp>
      <p:sp>
        <p:nvSpPr>
          <p:cNvPr id="6" name="Notes Placeholder 5">
            <a:extLst>
              <a:ext uri="{FF2B5EF4-FFF2-40B4-BE49-F238E27FC236}">
                <a16:creationId xmlns:a16="http://schemas.microsoft.com/office/drawing/2014/main" id="{166F6895-9D23-48DA-9BC1-121E1323581F}"/>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388074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4965876C-0F4B-4217-AABC-5F1AAA0CC55E}" type="slidenum">
              <a:rPr lang="en-US" smtClean="0"/>
              <a:t>4</a:t>
            </a:fld>
            <a:endParaRPr lang="en-US"/>
          </a:p>
        </p:txBody>
      </p:sp>
      <p:sp>
        <p:nvSpPr>
          <p:cNvPr id="6" name="Notes Placeholder 5">
            <a:extLst>
              <a:ext uri="{FF2B5EF4-FFF2-40B4-BE49-F238E27FC236}">
                <a16:creationId xmlns:a16="http://schemas.microsoft.com/office/drawing/2014/main" id="{B55B267A-CEE3-4F55-9C2F-247173DFA4C6}"/>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711572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4965876C-0F4B-4217-AABC-5F1AAA0CC55E}" type="slidenum">
              <a:rPr lang="en-US" smtClean="0"/>
              <a:t>5</a:t>
            </a:fld>
            <a:endParaRPr lang="en-US"/>
          </a:p>
        </p:txBody>
      </p:sp>
      <p:sp>
        <p:nvSpPr>
          <p:cNvPr id="6" name="Notes Placeholder 5">
            <a:extLst>
              <a:ext uri="{FF2B5EF4-FFF2-40B4-BE49-F238E27FC236}">
                <a16:creationId xmlns:a16="http://schemas.microsoft.com/office/drawing/2014/main" id="{85541BCD-8AB1-43C7-99CD-3038C3337BDB}"/>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799247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65876C-0F4B-4217-AABC-5F1AAA0CC55E}" type="slidenum">
              <a:rPr lang="en-US" smtClean="0"/>
              <a:t>6</a:t>
            </a:fld>
            <a:endParaRPr lang="en-US"/>
          </a:p>
        </p:txBody>
      </p:sp>
    </p:spTree>
    <p:extLst>
      <p:ext uri="{BB962C8B-B14F-4D97-AF65-F5344CB8AC3E}">
        <p14:creationId xmlns:p14="http://schemas.microsoft.com/office/powerpoint/2010/main" val="2966206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4965876C-0F4B-4217-AABC-5F1AAA0CC55E}" type="slidenum">
              <a:rPr lang="en-US" smtClean="0"/>
              <a:t>7</a:t>
            </a:fld>
            <a:endParaRPr lang="en-US"/>
          </a:p>
        </p:txBody>
      </p:sp>
      <p:sp>
        <p:nvSpPr>
          <p:cNvPr id="6" name="Notes Placeholder 5">
            <a:extLst>
              <a:ext uri="{FF2B5EF4-FFF2-40B4-BE49-F238E27FC236}">
                <a16:creationId xmlns:a16="http://schemas.microsoft.com/office/drawing/2014/main" id="{EA2D9DDC-6384-4C1D-BA33-14EDE4BFB4B9}"/>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431661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4965876C-0F4B-4217-AABC-5F1AAA0CC55E}" type="slidenum">
              <a:rPr lang="en-US" smtClean="0"/>
              <a:t>8</a:t>
            </a:fld>
            <a:endParaRPr lang="en-US"/>
          </a:p>
        </p:txBody>
      </p:sp>
      <p:sp>
        <p:nvSpPr>
          <p:cNvPr id="6" name="Notes Placeholder 5">
            <a:extLst>
              <a:ext uri="{FF2B5EF4-FFF2-40B4-BE49-F238E27FC236}">
                <a16:creationId xmlns:a16="http://schemas.microsoft.com/office/drawing/2014/main" id="{DC973631-E3C6-437E-A7C3-0DF6AF2B3435}"/>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76241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4965876C-0F4B-4217-AABC-5F1AAA0CC55E}" type="slidenum">
              <a:rPr lang="en-US" smtClean="0"/>
              <a:t>9</a:t>
            </a:fld>
            <a:endParaRPr lang="en-US"/>
          </a:p>
        </p:txBody>
      </p:sp>
      <p:sp>
        <p:nvSpPr>
          <p:cNvPr id="6" name="Notes Placeholder 5">
            <a:extLst>
              <a:ext uri="{FF2B5EF4-FFF2-40B4-BE49-F238E27FC236}">
                <a16:creationId xmlns:a16="http://schemas.microsoft.com/office/drawing/2014/main" id="{5296FAF4-80B3-4E3F-BB94-4CD8F2300B27}"/>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7471474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88" name="Rectangle 16"/>
          <p:cNvSpPr>
            <a:spLocks noGrp="1" noChangeArrowheads="1"/>
          </p:cNvSpPr>
          <p:nvPr>
            <p:ph type="ctrTitle" sz="quarter"/>
          </p:nvPr>
        </p:nvSpPr>
        <p:spPr>
          <a:xfrm>
            <a:off x="2438400" y="2133600"/>
            <a:ext cx="5562600" cy="1774825"/>
          </a:xfrm>
        </p:spPr>
        <p:txBody>
          <a:bodyPr/>
          <a:lstStyle>
            <a:lvl1pPr>
              <a:lnSpc>
                <a:spcPct val="100000"/>
              </a:lnSpc>
              <a:defRPr sz="4800"/>
            </a:lvl1pPr>
          </a:lstStyle>
          <a:p>
            <a:r>
              <a:rPr lang="en-US"/>
              <a:t>Click to edit Master title style</a:t>
            </a:r>
          </a:p>
        </p:txBody>
      </p:sp>
      <p:sp>
        <p:nvSpPr>
          <p:cNvPr id="3089" name="Rectangle 17"/>
          <p:cNvSpPr>
            <a:spLocks noGrp="1" noChangeArrowheads="1"/>
          </p:cNvSpPr>
          <p:nvPr>
            <p:ph type="subTitle" sz="quarter" idx="1"/>
          </p:nvPr>
        </p:nvSpPr>
        <p:spPr>
          <a:xfrm>
            <a:off x="2438400" y="3962400"/>
            <a:ext cx="5562600" cy="990600"/>
          </a:xfrm>
        </p:spPr>
        <p:txBody>
          <a:bodyPr/>
          <a:lstStyle>
            <a:lvl1pPr marL="0" indent="0">
              <a:buFontTx/>
              <a:buNone/>
              <a:defRPr/>
            </a:lvl1pPr>
          </a:lstStyle>
          <a:p>
            <a:r>
              <a:rPr lang="en-US"/>
              <a:t>Click to edit Master subtitle style</a:t>
            </a:r>
          </a:p>
        </p:txBody>
      </p:sp>
      <p:sp>
        <p:nvSpPr>
          <p:cNvPr id="3093" name="Rectangle 21"/>
          <p:cNvSpPr>
            <a:spLocks noGrp="1" noChangeArrowheads="1"/>
          </p:cNvSpPr>
          <p:nvPr>
            <p:ph type="dt" sz="quarter" idx="2"/>
          </p:nvPr>
        </p:nvSpPr>
        <p:spPr/>
        <p:txBody>
          <a:bodyPr/>
          <a:lstStyle>
            <a:lvl1pPr>
              <a:defRPr/>
            </a:lvl1pPr>
          </a:lstStyle>
          <a:p>
            <a:endParaRPr lang="en-US"/>
          </a:p>
        </p:txBody>
      </p:sp>
      <p:sp>
        <p:nvSpPr>
          <p:cNvPr id="3094" name="Rectangle 22"/>
          <p:cNvSpPr>
            <a:spLocks noGrp="1" noChangeArrowheads="1"/>
          </p:cNvSpPr>
          <p:nvPr>
            <p:ph type="ftr" sz="quarter" idx="3"/>
          </p:nvPr>
        </p:nvSpPr>
        <p:spPr/>
        <p:txBody>
          <a:bodyPr/>
          <a:lstStyle>
            <a:lvl1pPr>
              <a:defRPr/>
            </a:lvl1pPr>
          </a:lstStyle>
          <a:p>
            <a:endParaRPr lang="en-US"/>
          </a:p>
        </p:txBody>
      </p:sp>
      <p:sp>
        <p:nvSpPr>
          <p:cNvPr id="3095" name="Rectangle 23"/>
          <p:cNvSpPr>
            <a:spLocks noGrp="1" noChangeArrowheads="1"/>
          </p:cNvSpPr>
          <p:nvPr>
            <p:ph type="sldNum" sz="quarter" idx="4"/>
          </p:nvPr>
        </p:nvSpPr>
        <p:spPr/>
        <p:txBody>
          <a:bodyPr/>
          <a:lstStyle>
            <a:lvl1pPr>
              <a:defRPr/>
            </a:lvl1pPr>
          </a:lstStyle>
          <a:p>
            <a:fld id="{86694DF6-FA44-44CB-BC2B-E2F0391AA34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quarter"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7B8B7EF-2EED-46BD-B17F-FB249105E81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274638"/>
            <a:ext cx="19621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274638"/>
            <a:ext cx="57340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quarter"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51CD989-7CBA-4E8D-B20F-3EC77B6B8B3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quarter"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B2C62D5-AF45-4357-9E85-768573F04D9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quarter"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2919429-0145-4FC1-9CFF-624B01A13D1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1600200"/>
            <a:ext cx="3581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600200"/>
            <a:ext cx="3581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quarter"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659CA5-995B-45D6-9722-F58703988E7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quarter"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42E6756-2D4A-4F26-A710-C598EA8C36E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quarter"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101A381-AA0E-4BCD-AED1-0CA35A9B745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5BF10C7-9139-4BF5-B37E-EF58BDBCB86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quarter"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AF60D26-F687-4D00-B006-0BF9014725F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quarter"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8130A81-50B4-45B1-89EE-A68A37759DF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36" name="Rectangle 12"/>
          <p:cNvSpPr>
            <a:spLocks noGrp="1" noChangeArrowheads="1"/>
          </p:cNvSpPr>
          <p:nvPr>
            <p:ph type="title"/>
          </p:nvPr>
        </p:nvSpPr>
        <p:spPr bwMode="auto">
          <a:xfrm>
            <a:off x="1066800" y="274638"/>
            <a:ext cx="7848600" cy="11731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37" name="Rectangle 13"/>
          <p:cNvSpPr>
            <a:spLocks noGrp="1" noChangeArrowheads="1"/>
          </p:cNvSpPr>
          <p:nvPr>
            <p:ph type="body" idx="1"/>
          </p:nvPr>
        </p:nvSpPr>
        <p:spPr bwMode="auto">
          <a:xfrm>
            <a:off x="1066800" y="1600200"/>
            <a:ext cx="73152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1" name="Rectangle 17"/>
          <p:cNvSpPr>
            <a:spLocks noGrp="1" noChangeArrowheads="1"/>
          </p:cNvSpPr>
          <p:nvPr>
            <p:ph type="dt" sz="quarter" idx="2"/>
          </p:nvPr>
        </p:nvSpPr>
        <p:spPr bwMode="auto">
          <a:xfrm>
            <a:off x="2286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1" sz="1200" b="0">
                <a:solidFill>
                  <a:srgbClr val="000000"/>
                </a:solidFill>
                <a:latin typeface="+mn-lt"/>
              </a:defRPr>
            </a:lvl1pPr>
          </a:lstStyle>
          <a:p>
            <a:endParaRPr lang="en-US"/>
          </a:p>
        </p:txBody>
      </p:sp>
      <p:sp>
        <p:nvSpPr>
          <p:cNvPr id="1042" name="Rectangle 18"/>
          <p:cNvSpPr>
            <a:spLocks noGrp="1" noChangeArrowheads="1"/>
          </p:cNvSpPr>
          <p:nvPr>
            <p:ph type="ftr" sz="quarter" idx="3"/>
          </p:nvPr>
        </p:nvSpPr>
        <p:spPr bwMode="auto">
          <a:xfrm>
            <a:off x="2590800" y="6400800"/>
            <a:ext cx="48768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1" sz="1200" b="0">
                <a:solidFill>
                  <a:srgbClr val="000000"/>
                </a:solidFill>
                <a:latin typeface="+mn-lt"/>
              </a:defRPr>
            </a:lvl1pPr>
          </a:lstStyle>
          <a:p>
            <a:endParaRPr lang="en-US"/>
          </a:p>
        </p:txBody>
      </p:sp>
      <p:sp>
        <p:nvSpPr>
          <p:cNvPr id="1043" name="Rectangle 19"/>
          <p:cNvSpPr>
            <a:spLocks noGrp="1" noChangeArrowheads="1"/>
          </p:cNvSpPr>
          <p:nvPr>
            <p:ph type="sldNum" sz="quarter" idx="4"/>
          </p:nvPr>
        </p:nvSpPr>
        <p:spPr bwMode="auto">
          <a:xfrm>
            <a:off x="7696200" y="6400800"/>
            <a:ext cx="12954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1" sz="1200" b="0">
                <a:solidFill>
                  <a:srgbClr val="000000"/>
                </a:solidFill>
                <a:latin typeface="+mn-lt"/>
              </a:defRPr>
            </a:lvl1pPr>
          </a:lstStyle>
          <a:p>
            <a:fld id="{A40FD7BF-5E32-424B-BEED-918B28655B30}"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80000"/>
        </a:lnSpc>
        <a:spcBef>
          <a:spcPct val="0"/>
        </a:spcBef>
        <a:spcAft>
          <a:spcPct val="0"/>
        </a:spcAft>
        <a:defRPr sz="4000" b="1">
          <a:solidFill>
            <a:srgbClr val="000000"/>
          </a:solidFill>
          <a:latin typeface="Arial" pitchFamily="34" charset="0"/>
          <a:ea typeface="+mj-ea"/>
          <a:cs typeface="Arial" pitchFamily="34" charset="0"/>
        </a:defRPr>
      </a:lvl1pPr>
      <a:lvl2pPr algn="l" rtl="0" eaLnBrk="1" fontAlgn="base" hangingPunct="1">
        <a:lnSpc>
          <a:spcPct val="80000"/>
        </a:lnSpc>
        <a:spcBef>
          <a:spcPct val="0"/>
        </a:spcBef>
        <a:spcAft>
          <a:spcPct val="0"/>
        </a:spcAft>
        <a:defRPr sz="4000">
          <a:solidFill>
            <a:srgbClr val="000000"/>
          </a:solidFill>
          <a:latin typeface="Garamond" pitchFamily="18" charset="0"/>
        </a:defRPr>
      </a:lvl2pPr>
      <a:lvl3pPr algn="l" rtl="0" eaLnBrk="1" fontAlgn="base" hangingPunct="1">
        <a:lnSpc>
          <a:spcPct val="80000"/>
        </a:lnSpc>
        <a:spcBef>
          <a:spcPct val="0"/>
        </a:spcBef>
        <a:spcAft>
          <a:spcPct val="0"/>
        </a:spcAft>
        <a:defRPr sz="4000">
          <a:solidFill>
            <a:srgbClr val="000000"/>
          </a:solidFill>
          <a:latin typeface="Garamond" pitchFamily="18" charset="0"/>
        </a:defRPr>
      </a:lvl3pPr>
      <a:lvl4pPr algn="l" rtl="0" eaLnBrk="1" fontAlgn="base" hangingPunct="1">
        <a:lnSpc>
          <a:spcPct val="80000"/>
        </a:lnSpc>
        <a:spcBef>
          <a:spcPct val="0"/>
        </a:spcBef>
        <a:spcAft>
          <a:spcPct val="0"/>
        </a:spcAft>
        <a:defRPr sz="4000">
          <a:solidFill>
            <a:srgbClr val="000000"/>
          </a:solidFill>
          <a:latin typeface="Garamond" pitchFamily="18" charset="0"/>
        </a:defRPr>
      </a:lvl4pPr>
      <a:lvl5pPr algn="l" rtl="0" eaLnBrk="1" fontAlgn="base" hangingPunct="1">
        <a:lnSpc>
          <a:spcPct val="80000"/>
        </a:lnSpc>
        <a:spcBef>
          <a:spcPct val="0"/>
        </a:spcBef>
        <a:spcAft>
          <a:spcPct val="0"/>
        </a:spcAft>
        <a:defRPr sz="4000">
          <a:solidFill>
            <a:srgbClr val="000000"/>
          </a:solidFill>
          <a:latin typeface="Garamond" pitchFamily="18" charset="0"/>
        </a:defRPr>
      </a:lvl5pPr>
      <a:lvl6pPr marL="457200" algn="l" rtl="0" eaLnBrk="1" fontAlgn="base" hangingPunct="1">
        <a:lnSpc>
          <a:spcPct val="80000"/>
        </a:lnSpc>
        <a:spcBef>
          <a:spcPct val="0"/>
        </a:spcBef>
        <a:spcAft>
          <a:spcPct val="0"/>
        </a:spcAft>
        <a:defRPr sz="4000">
          <a:solidFill>
            <a:srgbClr val="000000"/>
          </a:solidFill>
          <a:latin typeface="Garamond" pitchFamily="18" charset="0"/>
        </a:defRPr>
      </a:lvl6pPr>
      <a:lvl7pPr marL="914400" algn="l" rtl="0" eaLnBrk="1" fontAlgn="base" hangingPunct="1">
        <a:lnSpc>
          <a:spcPct val="80000"/>
        </a:lnSpc>
        <a:spcBef>
          <a:spcPct val="0"/>
        </a:spcBef>
        <a:spcAft>
          <a:spcPct val="0"/>
        </a:spcAft>
        <a:defRPr sz="4000">
          <a:solidFill>
            <a:srgbClr val="000000"/>
          </a:solidFill>
          <a:latin typeface="Garamond" pitchFamily="18" charset="0"/>
        </a:defRPr>
      </a:lvl7pPr>
      <a:lvl8pPr marL="1371600" algn="l" rtl="0" eaLnBrk="1" fontAlgn="base" hangingPunct="1">
        <a:lnSpc>
          <a:spcPct val="80000"/>
        </a:lnSpc>
        <a:spcBef>
          <a:spcPct val="0"/>
        </a:spcBef>
        <a:spcAft>
          <a:spcPct val="0"/>
        </a:spcAft>
        <a:defRPr sz="4000">
          <a:solidFill>
            <a:srgbClr val="000000"/>
          </a:solidFill>
          <a:latin typeface="Garamond" pitchFamily="18" charset="0"/>
        </a:defRPr>
      </a:lvl8pPr>
      <a:lvl9pPr marL="1828800" algn="l" rtl="0" eaLnBrk="1" fontAlgn="base" hangingPunct="1">
        <a:lnSpc>
          <a:spcPct val="80000"/>
        </a:lnSpc>
        <a:spcBef>
          <a:spcPct val="0"/>
        </a:spcBef>
        <a:spcAft>
          <a:spcPct val="0"/>
        </a:spcAft>
        <a:defRPr sz="4000">
          <a:solidFill>
            <a:srgbClr val="000000"/>
          </a:solidFill>
          <a:latin typeface="Garamond" pitchFamily="18" charset="0"/>
        </a:defRPr>
      </a:lvl9pPr>
    </p:titleStyle>
    <p:bodyStyle>
      <a:lvl1pPr marL="342900" indent="-342900" algn="l" rtl="0" eaLnBrk="1" fontAlgn="base" hangingPunct="1">
        <a:spcBef>
          <a:spcPct val="60000"/>
        </a:spcBef>
        <a:spcAft>
          <a:spcPct val="0"/>
        </a:spcAft>
        <a:buClr>
          <a:srgbClr val="000000"/>
        </a:buClr>
        <a:buChar char="•"/>
        <a:defRPr sz="2800">
          <a:solidFill>
            <a:srgbClr val="000000"/>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rgbClr val="000000"/>
        </a:buClr>
        <a:buFont typeface="Garamond" pitchFamily="18" charset="0"/>
        <a:buChar char="−"/>
        <a:defRPr sz="2400">
          <a:solidFill>
            <a:srgbClr val="000000"/>
          </a:solidFill>
          <a:latin typeface="Arial" pitchFamily="34" charset="0"/>
          <a:cs typeface="Arial" pitchFamily="34" charset="0"/>
        </a:defRPr>
      </a:lvl2pPr>
      <a:lvl3pPr marL="1143000" indent="-228600" algn="l" rtl="0" eaLnBrk="1" fontAlgn="base" hangingPunct="1">
        <a:spcBef>
          <a:spcPct val="20000"/>
        </a:spcBef>
        <a:spcAft>
          <a:spcPct val="0"/>
        </a:spcAft>
        <a:buClr>
          <a:srgbClr val="000000"/>
        </a:buClr>
        <a:buChar char="•"/>
        <a:defRPr sz="2000">
          <a:solidFill>
            <a:srgbClr val="000000"/>
          </a:solidFill>
          <a:latin typeface="Arial" pitchFamily="34" charset="0"/>
          <a:cs typeface="Arial" pitchFamily="34" charset="0"/>
        </a:defRPr>
      </a:lvl3pPr>
      <a:lvl4pPr marL="1600200" indent="-228600" algn="l" rtl="0" eaLnBrk="1" fontAlgn="base" hangingPunct="1">
        <a:spcBef>
          <a:spcPct val="20000"/>
        </a:spcBef>
        <a:spcAft>
          <a:spcPct val="0"/>
        </a:spcAft>
        <a:buClr>
          <a:srgbClr val="000000"/>
        </a:buClr>
        <a:buFont typeface="Garamond" pitchFamily="18" charset="0"/>
        <a:buChar char="−"/>
        <a:defRPr sz="1600">
          <a:solidFill>
            <a:srgbClr val="000000"/>
          </a:solidFill>
          <a:latin typeface="Arial" pitchFamily="34" charset="0"/>
          <a:cs typeface="Arial" pitchFamily="34" charset="0"/>
        </a:defRPr>
      </a:lvl4pPr>
      <a:lvl5pPr marL="2057400" indent="-228600" algn="l" rtl="0" eaLnBrk="1" fontAlgn="base" hangingPunct="1">
        <a:spcBef>
          <a:spcPct val="20000"/>
        </a:spcBef>
        <a:spcAft>
          <a:spcPct val="0"/>
        </a:spcAft>
        <a:buClr>
          <a:srgbClr val="000000"/>
        </a:buClr>
        <a:buChar char="•"/>
        <a:defRPr sz="1600">
          <a:solidFill>
            <a:srgbClr val="000000"/>
          </a:solidFill>
          <a:latin typeface="Arial" pitchFamily="34" charset="0"/>
          <a:cs typeface="Arial" pitchFamily="34" charset="0"/>
        </a:defRPr>
      </a:lvl5pPr>
      <a:lvl6pPr marL="2514600" indent="-228600" algn="l" rtl="0" eaLnBrk="1" fontAlgn="base" hangingPunct="1">
        <a:spcBef>
          <a:spcPct val="20000"/>
        </a:spcBef>
        <a:spcAft>
          <a:spcPct val="0"/>
        </a:spcAft>
        <a:buClr>
          <a:srgbClr val="000000"/>
        </a:buClr>
        <a:buChar char="•"/>
        <a:defRPr sz="1600">
          <a:solidFill>
            <a:srgbClr val="000000"/>
          </a:solidFill>
          <a:latin typeface="+mn-lt"/>
        </a:defRPr>
      </a:lvl6pPr>
      <a:lvl7pPr marL="2971800" indent="-228600" algn="l" rtl="0" eaLnBrk="1" fontAlgn="base" hangingPunct="1">
        <a:spcBef>
          <a:spcPct val="20000"/>
        </a:spcBef>
        <a:spcAft>
          <a:spcPct val="0"/>
        </a:spcAft>
        <a:buClr>
          <a:srgbClr val="000000"/>
        </a:buClr>
        <a:buChar char="•"/>
        <a:defRPr sz="1600">
          <a:solidFill>
            <a:srgbClr val="000000"/>
          </a:solidFill>
          <a:latin typeface="+mn-lt"/>
        </a:defRPr>
      </a:lvl7pPr>
      <a:lvl8pPr marL="3429000" indent="-228600" algn="l" rtl="0" eaLnBrk="1" fontAlgn="base" hangingPunct="1">
        <a:spcBef>
          <a:spcPct val="20000"/>
        </a:spcBef>
        <a:spcAft>
          <a:spcPct val="0"/>
        </a:spcAft>
        <a:buClr>
          <a:srgbClr val="000000"/>
        </a:buClr>
        <a:buChar char="•"/>
        <a:defRPr sz="1600">
          <a:solidFill>
            <a:srgbClr val="000000"/>
          </a:solidFill>
          <a:latin typeface="+mn-lt"/>
        </a:defRPr>
      </a:lvl8pPr>
      <a:lvl9pPr marL="3886200" indent="-228600" algn="l" rtl="0" eaLnBrk="1" fontAlgn="base" hangingPunct="1">
        <a:spcBef>
          <a:spcPct val="20000"/>
        </a:spcBef>
        <a:spcAft>
          <a:spcPct val="0"/>
        </a:spcAft>
        <a:buClr>
          <a:srgbClr val="000000"/>
        </a:buClr>
        <a:buChar char="•"/>
        <a:defRPr sz="16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1066800" y="2133600"/>
            <a:ext cx="7543800" cy="1774825"/>
          </a:xfrm>
        </p:spPr>
        <p:txBody>
          <a:bodyPr/>
          <a:lstStyle/>
          <a:p>
            <a:r>
              <a:rPr lang="en-US" sz="4000" dirty="0">
                <a:latin typeface="Arial"/>
                <a:cs typeface="Arial"/>
              </a:rPr>
              <a:t>Black male </a:t>
            </a:r>
            <a:r>
              <a:rPr lang="en-US" sz="4000" dirty="0">
                <a:solidFill>
                  <a:schemeClr val="bg2"/>
                </a:solidFill>
                <a:latin typeface="Arial"/>
                <a:cs typeface="Arial"/>
              </a:rPr>
              <a:t>development</a:t>
            </a:r>
            <a:r>
              <a:rPr lang="en-US" sz="4000" dirty="0">
                <a:latin typeface="Arial"/>
                <a:cs typeface="Arial"/>
              </a:rPr>
              <a:t>: </a:t>
            </a:r>
            <a:br>
              <a:rPr lang="en-US" sz="4000" dirty="0"/>
            </a:br>
            <a:r>
              <a:rPr lang="en-US" sz="4000" dirty="0">
                <a:latin typeface="Arial"/>
                <a:cs typeface="Arial"/>
              </a:rPr>
              <a:t>A lifelong journey and implications for K–12 teachers</a:t>
            </a:r>
          </a:p>
        </p:txBody>
      </p:sp>
      <p:sp>
        <p:nvSpPr>
          <p:cNvPr id="3" name="Subtitle 2"/>
          <p:cNvSpPr>
            <a:spLocks noGrp="1"/>
          </p:cNvSpPr>
          <p:nvPr>
            <p:ph type="subTitle" sz="quarter" idx="1"/>
          </p:nvPr>
        </p:nvSpPr>
        <p:spPr>
          <a:xfrm>
            <a:off x="2590800" y="4343400"/>
            <a:ext cx="5562600" cy="990600"/>
          </a:xfrm>
        </p:spPr>
        <p:txBody>
          <a:bodyPr/>
          <a:lstStyle/>
          <a:p>
            <a:r>
              <a:rPr lang="en-US" sz="2000" dirty="0"/>
              <a:t>Julian Williams, Seattle Pacific University</a:t>
            </a:r>
          </a:p>
          <a:p>
            <a:r>
              <a:rPr lang="en-US" sz="2000" dirty="0"/>
              <a:t>Geoff Evans, Retired Boeing Executive</a:t>
            </a:r>
          </a:p>
          <a:p>
            <a:r>
              <a:rPr lang="en-US" sz="2000" dirty="0"/>
              <a:t>Paul Yost, Seattle Pacific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DB919-852A-F741-9D28-D9A85B888995}"/>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4C10C196-36B7-3844-BD7E-06D5C1387D34}"/>
              </a:ext>
            </a:extLst>
          </p:cNvPr>
          <p:cNvSpPr>
            <a:spLocks noGrp="1"/>
          </p:cNvSpPr>
          <p:nvPr>
            <p:ph idx="1"/>
          </p:nvPr>
        </p:nvSpPr>
        <p:spPr/>
        <p:txBody>
          <a:bodyPr/>
          <a:lstStyle/>
          <a:p>
            <a:r>
              <a:rPr lang="en-US" sz="2400" dirty="0"/>
              <a:t>Given all of the support systems we just reviewed, what are the key ones you have seen and what might be some interesting novel delivery systems that might be engaged?</a:t>
            </a:r>
          </a:p>
          <a:p>
            <a:r>
              <a:rPr lang="en-US" sz="2400" dirty="0"/>
              <a:t>Have you witnessed, participated in, or facilitated any programs or initiatives that have focused on the positive growth of Black males?</a:t>
            </a:r>
          </a:p>
          <a:p>
            <a:endParaRPr lang="en-US" sz="2400" dirty="0"/>
          </a:p>
        </p:txBody>
      </p:sp>
    </p:spTree>
    <p:extLst>
      <p:ext uri="{BB962C8B-B14F-4D97-AF65-F5344CB8AC3E}">
        <p14:creationId xmlns:p14="http://schemas.microsoft.com/office/powerpoint/2010/main" val="1787603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85FAF-3CBF-4EB1-91C6-D0D2DF54DA38}"/>
              </a:ext>
            </a:extLst>
          </p:cNvPr>
          <p:cNvSpPr>
            <a:spLocks noGrp="1"/>
          </p:cNvSpPr>
          <p:nvPr>
            <p:ph type="title"/>
          </p:nvPr>
        </p:nvSpPr>
        <p:spPr>
          <a:xfrm>
            <a:off x="685800" y="46008"/>
            <a:ext cx="7848600" cy="1173162"/>
          </a:xfrm>
        </p:spPr>
        <p:txBody>
          <a:bodyPr/>
          <a:lstStyle/>
          <a:p>
            <a:r>
              <a:rPr lang="en-US" dirty="0"/>
              <a:t>Strategies</a:t>
            </a:r>
          </a:p>
        </p:txBody>
      </p:sp>
      <p:graphicFrame>
        <p:nvGraphicFramePr>
          <p:cNvPr id="6" name="Content Placeholder 5">
            <a:extLst>
              <a:ext uri="{FF2B5EF4-FFF2-40B4-BE49-F238E27FC236}">
                <a16:creationId xmlns:a16="http://schemas.microsoft.com/office/drawing/2014/main" id="{E101E000-BFDE-46B4-B8AC-0B9AB2D63EB2}"/>
              </a:ext>
            </a:extLst>
          </p:cNvPr>
          <p:cNvGraphicFramePr>
            <a:graphicFrameLocks noGrp="1"/>
          </p:cNvGraphicFramePr>
          <p:nvPr>
            <p:ph idx="1"/>
            <p:extLst>
              <p:ext uri="{D42A27DB-BD31-4B8C-83A1-F6EECF244321}">
                <p14:modId xmlns:p14="http://schemas.microsoft.com/office/powerpoint/2010/main" val="4191869163"/>
              </p:ext>
            </p:extLst>
          </p:nvPr>
        </p:nvGraphicFramePr>
        <p:xfrm>
          <a:off x="690113" y="1250830"/>
          <a:ext cx="3124200" cy="5293041"/>
        </p:xfrm>
        <a:graphic>
          <a:graphicData uri="http://schemas.openxmlformats.org/drawingml/2006/table">
            <a:tbl>
              <a:tblPr firstRow="1" firstCol="1" bandRow="1">
                <a:tableStyleId>{C4B1156A-380E-4F78-BDF5-A606A8083BF9}</a:tableStyleId>
              </a:tblPr>
              <a:tblGrid>
                <a:gridCol w="3124200">
                  <a:extLst>
                    <a:ext uri="{9D8B030D-6E8A-4147-A177-3AD203B41FA5}">
                      <a16:colId xmlns:a16="http://schemas.microsoft.com/office/drawing/2014/main" val="4158388840"/>
                    </a:ext>
                  </a:extLst>
                </a:gridCol>
              </a:tblGrid>
              <a:tr h="407157">
                <a:tc>
                  <a:txBody>
                    <a:bodyPr/>
                    <a:lstStyle/>
                    <a:p>
                      <a:pPr marL="0" marR="0">
                        <a:lnSpc>
                          <a:spcPct val="107000"/>
                        </a:lnSpc>
                        <a:spcBef>
                          <a:spcPts val="0"/>
                        </a:spcBef>
                        <a:spcAft>
                          <a:spcPts val="0"/>
                        </a:spcAft>
                      </a:pPr>
                      <a:r>
                        <a:rPr lang="en-US" sz="1600" dirty="0">
                          <a:effectLst/>
                        </a:rPr>
                        <a:t>High Expectations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926" marR="29926" marT="0" marB="0"/>
                </a:tc>
                <a:extLst>
                  <a:ext uri="{0D108BD9-81ED-4DB2-BD59-A6C34878D82A}">
                    <a16:rowId xmlns:a16="http://schemas.microsoft.com/office/drawing/2014/main" val="460591403"/>
                  </a:ext>
                </a:extLst>
              </a:tr>
              <a:tr h="407157">
                <a:tc>
                  <a:txBody>
                    <a:bodyPr/>
                    <a:lstStyle/>
                    <a:p>
                      <a:pPr marL="0" marR="0">
                        <a:lnSpc>
                          <a:spcPct val="107000"/>
                        </a:lnSpc>
                        <a:spcBef>
                          <a:spcPts val="0"/>
                        </a:spcBef>
                        <a:spcAft>
                          <a:spcPts val="0"/>
                        </a:spcAft>
                      </a:pPr>
                      <a:r>
                        <a:rPr lang="en-US" sz="1600" dirty="0">
                          <a:effectLst/>
                        </a:rPr>
                        <a:t>Financial support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926" marR="29926" marT="0" marB="0"/>
                </a:tc>
                <a:extLst>
                  <a:ext uri="{0D108BD9-81ED-4DB2-BD59-A6C34878D82A}">
                    <a16:rowId xmlns:a16="http://schemas.microsoft.com/office/drawing/2014/main" val="373040416"/>
                  </a:ext>
                </a:extLst>
              </a:tr>
              <a:tr h="407157">
                <a:tc>
                  <a:txBody>
                    <a:bodyPr/>
                    <a:lstStyle/>
                    <a:p>
                      <a:pPr marL="0" marR="0">
                        <a:lnSpc>
                          <a:spcPct val="107000"/>
                        </a:lnSpc>
                        <a:spcBef>
                          <a:spcPts val="0"/>
                        </a:spcBef>
                        <a:spcAft>
                          <a:spcPts val="0"/>
                        </a:spcAft>
                      </a:pPr>
                      <a:r>
                        <a:rPr lang="en-US" sz="1600" dirty="0">
                          <a:effectLst/>
                        </a:rPr>
                        <a:t>A Network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926" marR="29926" marT="0" marB="0"/>
                </a:tc>
                <a:extLst>
                  <a:ext uri="{0D108BD9-81ED-4DB2-BD59-A6C34878D82A}">
                    <a16:rowId xmlns:a16="http://schemas.microsoft.com/office/drawing/2014/main" val="734272432"/>
                  </a:ext>
                </a:extLst>
              </a:tr>
              <a:tr h="407157">
                <a:tc>
                  <a:txBody>
                    <a:bodyPr/>
                    <a:lstStyle/>
                    <a:p>
                      <a:pPr marL="0" marR="0">
                        <a:lnSpc>
                          <a:spcPct val="107000"/>
                        </a:lnSpc>
                        <a:spcBef>
                          <a:spcPts val="0"/>
                        </a:spcBef>
                        <a:spcAft>
                          <a:spcPts val="0"/>
                        </a:spcAft>
                      </a:pPr>
                      <a:r>
                        <a:rPr lang="en-US" sz="1600" dirty="0">
                          <a:effectLst/>
                        </a:rPr>
                        <a:t>Confidence in the Person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926" marR="29926" marT="0" marB="0"/>
                </a:tc>
                <a:extLst>
                  <a:ext uri="{0D108BD9-81ED-4DB2-BD59-A6C34878D82A}">
                    <a16:rowId xmlns:a16="http://schemas.microsoft.com/office/drawing/2014/main" val="666429215"/>
                  </a:ext>
                </a:extLst>
              </a:tr>
              <a:tr h="407157">
                <a:tc>
                  <a:txBody>
                    <a:bodyPr/>
                    <a:lstStyle/>
                    <a:p>
                      <a:pPr marL="0" marR="0">
                        <a:lnSpc>
                          <a:spcPct val="107000"/>
                        </a:lnSpc>
                        <a:spcBef>
                          <a:spcPts val="0"/>
                        </a:spcBef>
                        <a:spcAft>
                          <a:spcPts val="0"/>
                        </a:spcAft>
                      </a:pPr>
                      <a:r>
                        <a:rPr lang="en-US" sz="1600" dirty="0">
                          <a:effectLst/>
                        </a:rPr>
                        <a:t>Unconditional love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926" marR="29926" marT="0" marB="0"/>
                </a:tc>
                <a:extLst>
                  <a:ext uri="{0D108BD9-81ED-4DB2-BD59-A6C34878D82A}">
                    <a16:rowId xmlns:a16="http://schemas.microsoft.com/office/drawing/2014/main" val="2714981152"/>
                  </a:ext>
                </a:extLst>
              </a:tr>
              <a:tr h="407157">
                <a:tc>
                  <a:txBody>
                    <a:bodyPr/>
                    <a:lstStyle/>
                    <a:p>
                      <a:pPr marL="0" marR="0">
                        <a:lnSpc>
                          <a:spcPct val="107000"/>
                        </a:lnSpc>
                        <a:spcBef>
                          <a:spcPts val="0"/>
                        </a:spcBef>
                        <a:spcAft>
                          <a:spcPts val="0"/>
                        </a:spcAft>
                      </a:pPr>
                      <a:r>
                        <a:rPr lang="en-US" sz="1600" dirty="0">
                          <a:effectLst/>
                        </a:rPr>
                        <a:t>Reinforcement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926" marR="29926" marT="0" marB="0"/>
                </a:tc>
                <a:extLst>
                  <a:ext uri="{0D108BD9-81ED-4DB2-BD59-A6C34878D82A}">
                    <a16:rowId xmlns:a16="http://schemas.microsoft.com/office/drawing/2014/main" val="1221228314"/>
                  </a:ext>
                </a:extLst>
              </a:tr>
              <a:tr h="407157">
                <a:tc>
                  <a:txBody>
                    <a:bodyPr/>
                    <a:lstStyle/>
                    <a:p>
                      <a:pPr marL="0" marR="0">
                        <a:lnSpc>
                          <a:spcPct val="107000"/>
                        </a:lnSpc>
                        <a:spcBef>
                          <a:spcPts val="0"/>
                        </a:spcBef>
                        <a:spcAft>
                          <a:spcPts val="0"/>
                        </a:spcAft>
                      </a:pPr>
                      <a:r>
                        <a:rPr lang="en-US" sz="1600" dirty="0">
                          <a:effectLst/>
                        </a:rPr>
                        <a:t>Realism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926" marR="29926" marT="0" marB="0"/>
                </a:tc>
                <a:extLst>
                  <a:ext uri="{0D108BD9-81ED-4DB2-BD59-A6C34878D82A}">
                    <a16:rowId xmlns:a16="http://schemas.microsoft.com/office/drawing/2014/main" val="1436481762"/>
                  </a:ext>
                </a:extLst>
              </a:tr>
              <a:tr h="407157">
                <a:tc>
                  <a:txBody>
                    <a:bodyPr/>
                    <a:lstStyle/>
                    <a:p>
                      <a:pPr marL="0" marR="0">
                        <a:lnSpc>
                          <a:spcPct val="107000"/>
                        </a:lnSpc>
                        <a:spcBef>
                          <a:spcPts val="0"/>
                        </a:spcBef>
                        <a:spcAft>
                          <a:spcPts val="0"/>
                        </a:spcAft>
                      </a:pPr>
                      <a:r>
                        <a:rPr lang="en-US" sz="1600" dirty="0">
                          <a:effectLst/>
                        </a:rPr>
                        <a:t>Transparency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926" marR="29926" marT="0" marB="0"/>
                </a:tc>
                <a:extLst>
                  <a:ext uri="{0D108BD9-81ED-4DB2-BD59-A6C34878D82A}">
                    <a16:rowId xmlns:a16="http://schemas.microsoft.com/office/drawing/2014/main" val="1257070169"/>
                  </a:ext>
                </a:extLst>
              </a:tr>
              <a:tr h="407157">
                <a:tc>
                  <a:txBody>
                    <a:bodyPr/>
                    <a:lstStyle/>
                    <a:p>
                      <a:pPr marL="0" marR="0">
                        <a:lnSpc>
                          <a:spcPct val="107000"/>
                        </a:lnSpc>
                        <a:spcBef>
                          <a:spcPts val="0"/>
                        </a:spcBef>
                        <a:spcAft>
                          <a:spcPts val="0"/>
                        </a:spcAft>
                      </a:pPr>
                      <a:r>
                        <a:rPr lang="en-US" sz="1600" dirty="0">
                          <a:effectLst/>
                        </a:rPr>
                        <a:t>A place to vent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926" marR="29926" marT="0" marB="0"/>
                </a:tc>
                <a:extLst>
                  <a:ext uri="{0D108BD9-81ED-4DB2-BD59-A6C34878D82A}">
                    <a16:rowId xmlns:a16="http://schemas.microsoft.com/office/drawing/2014/main" val="3819733849"/>
                  </a:ext>
                </a:extLst>
              </a:tr>
              <a:tr h="407157">
                <a:tc>
                  <a:txBody>
                    <a:bodyPr/>
                    <a:lstStyle/>
                    <a:p>
                      <a:pPr marL="0" marR="0">
                        <a:lnSpc>
                          <a:spcPct val="107000"/>
                        </a:lnSpc>
                        <a:spcBef>
                          <a:spcPts val="0"/>
                        </a:spcBef>
                        <a:spcAft>
                          <a:spcPts val="0"/>
                        </a:spcAft>
                      </a:pPr>
                      <a:r>
                        <a:rPr lang="en-US" sz="1600" dirty="0">
                          <a:effectLst/>
                        </a:rPr>
                        <a:t>Opportunity Navigation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926" marR="29926" marT="0" marB="0"/>
                </a:tc>
                <a:extLst>
                  <a:ext uri="{0D108BD9-81ED-4DB2-BD59-A6C34878D82A}">
                    <a16:rowId xmlns:a16="http://schemas.microsoft.com/office/drawing/2014/main" val="2483800273"/>
                  </a:ext>
                </a:extLst>
              </a:tr>
              <a:tr h="407157">
                <a:tc>
                  <a:txBody>
                    <a:bodyPr/>
                    <a:lstStyle/>
                    <a:p>
                      <a:pPr marL="0" marR="0">
                        <a:lnSpc>
                          <a:spcPct val="107000"/>
                        </a:lnSpc>
                        <a:spcBef>
                          <a:spcPts val="0"/>
                        </a:spcBef>
                        <a:spcAft>
                          <a:spcPts val="0"/>
                        </a:spcAft>
                      </a:pPr>
                      <a:r>
                        <a:rPr lang="en-US" sz="1600" dirty="0">
                          <a:effectLst/>
                        </a:rPr>
                        <a:t>Responsibility/accountability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926" marR="29926" marT="0" marB="0"/>
                </a:tc>
                <a:extLst>
                  <a:ext uri="{0D108BD9-81ED-4DB2-BD59-A6C34878D82A}">
                    <a16:rowId xmlns:a16="http://schemas.microsoft.com/office/drawing/2014/main" val="650606846"/>
                  </a:ext>
                </a:extLst>
              </a:tr>
              <a:tr h="407157">
                <a:tc>
                  <a:txBody>
                    <a:bodyPr/>
                    <a:lstStyle/>
                    <a:p>
                      <a:pPr marL="0" marR="0">
                        <a:lnSpc>
                          <a:spcPct val="107000"/>
                        </a:lnSpc>
                        <a:spcBef>
                          <a:spcPts val="0"/>
                        </a:spcBef>
                        <a:spcAft>
                          <a:spcPts val="0"/>
                        </a:spcAft>
                      </a:pPr>
                      <a:r>
                        <a:rPr lang="en-US" sz="1600" dirty="0">
                          <a:effectLst/>
                        </a:rPr>
                        <a:t>Networking Skills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926" marR="29926" marT="0" marB="0"/>
                </a:tc>
                <a:extLst>
                  <a:ext uri="{0D108BD9-81ED-4DB2-BD59-A6C34878D82A}">
                    <a16:rowId xmlns:a16="http://schemas.microsoft.com/office/drawing/2014/main" val="4199199001"/>
                  </a:ext>
                </a:extLst>
              </a:tr>
              <a:tr h="407157">
                <a:tc>
                  <a:txBody>
                    <a:bodyPr/>
                    <a:lstStyle/>
                    <a:p>
                      <a:pPr marL="0" marR="0">
                        <a:lnSpc>
                          <a:spcPct val="107000"/>
                        </a:lnSpc>
                        <a:spcBef>
                          <a:spcPts val="0"/>
                        </a:spcBef>
                        <a:spcAft>
                          <a:spcPts val="0"/>
                        </a:spcAft>
                      </a:pPr>
                      <a:r>
                        <a:rPr lang="en-US" sz="1600" dirty="0">
                          <a:effectLst/>
                        </a:rPr>
                        <a:t>Conflict Avoidance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926" marR="29926" marT="0" marB="0"/>
                </a:tc>
                <a:extLst>
                  <a:ext uri="{0D108BD9-81ED-4DB2-BD59-A6C34878D82A}">
                    <a16:rowId xmlns:a16="http://schemas.microsoft.com/office/drawing/2014/main" val="1425049760"/>
                  </a:ext>
                </a:extLst>
              </a:tr>
            </a:tbl>
          </a:graphicData>
        </a:graphic>
      </p:graphicFrame>
      <p:sp>
        <p:nvSpPr>
          <p:cNvPr id="4" name="Content Placeholder 2">
            <a:extLst>
              <a:ext uri="{FF2B5EF4-FFF2-40B4-BE49-F238E27FC236}">
                <a16:creationId xmlns:a16="http://schemas.microsoft.com/office/drawing/2014/main" id="{936572DF-3CEC-48D1-80D6-76389FB55AD5}"/>
              </a:ext>
            </a:extLst>
          </p:cNvPr>
          <p:cNvSpPr txBox="1">
            <a:spLocks/>
          </p:cNvSpPr>
          <p:nvPr/>
        </p:nvSpPr>
        <p:spPr bwMode="auto">
          <a:xfrm>
            <a:off x="3979653" y="1253041"/>
            <a:ext cx="4545401" cy="5294715"/>
          </a:xfrm>
          <a:prstGeom prst="rect">
            <a:avLst/>
          </a:prstGeom>
          <a:noFill/>
          <a:ln w="9525">
            <a:solidFill>
              <a:schemeClr val="accent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60000"/>
              </a:spcBef>
              <a:spcAft>
                <a:spcPct val="0"/>
              </a:spcAft>
              <a:buClr>
                <a:srgbClr val="000000"/>
              </a:buClr>
              <a:buChar char="•"/>
              <a:defRPr sz="2800">
                <a:solidFill>
                  <a:srgbClr val="000000"/>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rgbClr val="000000"/>
              </a:buClr>
              <a:buFont typeface="Garamond" pitchFamily="18" charset="0"/>
              <a:buChar char="−"/>
              <a:defRPr sz="2400">
                <a:solidFill>
                  <a:srgbClr val="000000"/>
                </a:solidFill>
                <a:latin typeface="Arial" pitchFamily="34" charset="0"/>
                <a:cs typeface="Arial" pitchFamily="34" charset="0"/>
              </a:defRPr>
            </a:lvl2pPr>
            <a:lvl3pPr marL="1143000" indent="-228600" algn="l" rtl="0" eaLnBrk="1" fontAlgn="base" hangingPunct="1">
              <a:spcBef>
                <a:spcPct val="20000"/>
              </a:spcBef>
              <a:spcAft>
                <a:spcPct val="0"/>
              </a:spcAft>
              <a:buClr>
                <a:srgbClr val="000000"/>
              </a:buClr>
              <a:buChar char="•"/>
              <a:defRPr sz="2000">
                <a:solidFill>
                  <a:srgbClr val="000000"/>
                </a:solidFill>
                <a:latin typeface="Arial" pitchFamily="34" charset="0"/>
                <a:cs typeface="Arial" pitchFamily="34" charset="0"/>
              </a:defRPr>
            </a:lvl3pPr>
            <a:lvl4pPr marL="1600200" indent="-228600" algn="l" rtl="0" eaLnBrk="1" fontAlgn="base" hangingPunct="1">
              <a:spcBef>
                <a:spcPct val="20000"/>
              </a:spcBef>
              <a:spcAft>
                <a:spcPct val="0"/>
              </a:spcAft>
              <a:buClr>
                <a:srgbClr val="000000"/>
              </a:buClr>
              <a:buFont typeface="Garamond" pitchFamily="18" charset="0"/>
              <a:buChar char="−"/>
              <a:defRPr sz="1600">
                <a:solidFill>
                  <a:srgbClr val="000000"/>
                </a:solidFill>
                <a:latin typeface="Arial" pitchFamily="34" charset="0"/>
                <a:cs typeface="Arial" pitchFamily="34" charset="0"/>
              </a:defRPr>
            </a:lvl4pPr>
            <a:lvl5pPr marL="2057400" indent="-228600" algn="l" rtl="0" eaLnBrk="1" fontAlgn="base" hangingPunct="1">
              <a:spcBef>
                <a:spcPct val="20000"/>
              </a:spcBef>
              <a:spcAft>
                <a:spcPct val="0"/>
              </a:spcAft>
              <a:buClr>
                <a:srgbClr val="000000"/>
              </a:buClr>
              <a:buChar char="•"/>
              <a:defRPr sz="1600">
                <a:solidFill>
                  <a:srgbClr val="000000"/>
                </a:solidFill>
                <a:latin typeface="Arial" pitchFamily="34" charset="0"/>
                <a:cs typeface="Arial" pitchFamily="34" charset="0"/>
              </a:defRPr>
            </a:lvl5pPr>
            <a:lvl6pPr marL="2514600" indent="-228600" algn="l" rtl="0" eaLnBrk="1" fontAlgn="base" hangingPunct="1">
              <a:spcBef>
                <a:spcPct val="20000"/>
              </a:spcBef>
              <a:spcAft>
                <a:spcPct val="0"/>
              </a:spcAft>
              <a:buClr>
                <a:srgbClr val="000000"/>
              </a:buClr>
              <a:buChar char="•"/>
              <a:defRPr sz="1600">
                <a:solidFill>
                  <a:srgbClr val="000000"/>
                </a:solidFill>
                <a:latin typeface="+mn-lt"/>
              </a:defRPr>
            </a:lvl6pPr>
            <a:lvl7pPr marL="2971800" indent="-228600" algn="l" rtl="0" eaLnBrk="1" fontAlgn="base" hangingPunct="1">
              <a:spcBef>
                <a:spcPct val="20000"/>
              </a:spcBef>
              <a:spcAft>
                <a:spcPct val="0"/>
              </a:spcAft>
              <a:buClr>
                <a:srgbClr val="000000"/>
              </a:buClr>
              <a:buChar char="•"/>
              <a:defRPr sz="1600">
                <a:solidFill>
                  <a:srgbClr val="000000"/>
                </a:solidFill>
                <a:latin typeface="+mn-lt"/>
              </a:defRPr>
            </a:lvl7pPr>
            <a:lvl8pPr marL="3429000" indent="-228600" algn="l" rtl="0" eaLnBrk="1" fontAlgn="base" hangingPunct="1">
              <a:spcBef>
                <a:spcPct val="20000"/>
              </a:spcBef>
              <a:spcAft>
                <a:spcPct val="0"/>
              </a:spcAft>
              <a:buClr>
                <a:srgbClr val="000000"/>
              </a:buClr>
              <a:buChar char="•"/>
              <a:defRPr sz="1600">
                <a:solidFill>
                  <a:srgbClr val="000000"/>
                </a:solidFill>
                <a:latin typeface="+mn-lt"/>
              </a:defRPr>
            </a:lvl8pPr>
            <a:lvl9pPr marL="3886200" indent="-228600" algn="l" rtl="0" eaLnBrk="1" fontAlgn="base" hangingPunct="1">
              <a:spcBef>
                <a:spcPct val="20000"/>
              </a:spcBef>
              <a:spcAft>
                <a:spcPct val="0"/>
              </a:spcAft>
              <a:buClr>
                <a:srgbClr val="000000"/>
              </a:buClr>
              <a:buChar char="•"/>
              <a:defRPr sz="1600">
                <a:solidFill>
                  <a:srgbClr val="000000"/>
                </a:solidFill>
                <a:latin typeface="+mn-lt"/>
              </a:defRPr>
            </a:lvl9pPr>
          </a:lstStyle>
          <a:p>
            <a:r>
              <a:rPr lang="en-US" sz="2000" kern="0" dirty="0">
                <a:latin typeface="Arial"/>
                <a:cs typeface="Arial"/>
              </a:rPr>
              <a:t>Confidence in the Person </a:t>
            </a:r>
            <a:r>
              <a:rPr lang="en-US" sz="2000" b="0" kern="0" dirty="0">
                <a:latin typeface="Arial"/>
                <a:cs typeface="Arial"/>
              </a:rPr>
              <a:t>– 100%</a:t>
            </a:r>
            <a:endParaRPr lang="en-US" sz="2000" b="0" kern="0" dirty="0"/>
          </a:p>
          <a:p>
            <a:r>
              <a:rPr lang="en-US" sz="2000" kern="0" dirty="0">
                <a:latin typeface="Arial"/>
                <a:cs typeface="Arial"/>
              </a:rPr>
              <a:t>Transparency</a:t>
            </a:r>
            <a:r>
              <a:rPr lang="en-US" sz="2000" b="0" kern="0" dirty="0">
                <a:latin typeface="Arial"/>
                <a:cs typeface="Arial"/>
              </a:rPr>
              <a:t> – 90%</a:t>
            </a:r>
            <a:endParaRPr lang="en-US" sz="2000" b="0" kern="0" dirty="0"/>
          </a:p>
          <a:p>
            <a:r>
              <a:rPr lang="en-US" sz="2000" kern="0" dirty="0">
                <a:latin typeface="Arial"/>
                <a:cs typeface="Arial"/>
              </a:rPr>
              <a:t>High Expectations </a:t>
            </a:r>
            <a:r>
              <a:rPr lang="en-US" sz="2000" b="0" kern="0" dirty="0">
                <a:latin typeface="Arial"/>
                <a:cs typeface="Arial"/>
              </a:rPr>
              <a:t>– 80%</a:t>
            </a:r>
            <a:endParaRPr lang="en-US" sz="2000" b="0" kern="0" dirty="0"/>
          </a:p>
          <a:p>
            <a:r>
              <a:rPr lang="en-US" sz="2000" kern="0" dirty="0">
                <a:latin typeface="Arial"/>
                <a:cs typeface="Arial"/>
              </a:rPr>
              <a:t>A Network </a:t>
            </a:r>
            <a:r>
              <a:rPr lang="en-US" sz="2000" b="0" kern="0" dirty="0">
                <a:latin typeface="Arial"/>
                <a:cs typeface="Arial"/>
              </a:rPr>
              <a:t>– 80%</a:t>
            </a:r>
            <a:endParaRPr lang="en-US" sz="2000" b="0" kern="0" dirty="0"/>
          </a:p>
          <a:p>
            <a:r>
              <a:rPr lang="en-US" sz="2000" kern="0" dirty="0">
                <a:latin typeface="Arial"/>
                <a:cs typeface="Arial"/>
              </a:rPr>
              <a:t>Held Accountable and Given Responsibilities </a:t>
            </a:r>
            <a:r>
              <a:rPr lang="en-US" sz="2000" b="0" kern="0" dirty="0">
                <a:latin typeface="Arial"/>
                <a:cs typeface="Arial"/>
              </a:rPr>
              <a:t>– 75%</a:t>
            </a:r>
            <a:endParaRPr lang="en-US" sz="2000" b="0" kern="0" dirty="0"/>
          </a:p>
          <a:p>
            <a:r>
              <a:rPr lang="en-US" sz="2000" kern="0" dirty="0">
                <a:latin typeface="Arial"/>
                <a:cs typeface="Arial"/>
              </a:rPr>
              <a:t>Conflict Avoidance </a:t>
            </a:r>
            <a:r>
              <a:rPr lang="en-US" sz="2000" b="0" kern="0" dirty="0">
                <a:latin typeface="Arial"/>
                <a:cs typeface="Arial"/>
              </a:rPr>
              <a:t>– 70%</a:t>
            </a:r>
            <a:endParaRPr lang="en-US" sz="2000" b="0" kern="0" dirty="0"/>
          </a:p>
          <a:p>
            <a:r>
              <a:rPr lang="en-US" sz="2000" kern="0" dirty="0">
                <a:latin typeface="Arial"/>
                <a:cs typeface="Arial"/>
              </a:rPr>
              <a:t>Networking Skills </a:t>
            </a:r>
            <a:r>
              <a:rPr lang="en-US" sz="2000" b="0" kern="0" dirty="0">
                <a:latin typeface="Arial"/>
                <a:cs typeface="Arial"/>
              </a:rPr>
              <a:t>– 65%</a:t>
            </a:r>
            <a:endParaRPr lang="en-US" sz="2000" b="0" kern="0" dirty="0"/>
          </a:p>
        </p:txBody>
      </p:sp>
    </p:spTree>
    <p:extLst>
      <p:ext uri="{BB962C8B-B14F-4D97-AF65-F5344CB8AC3E}">
        <p14:creationId xmlns:p14="http://schemas.microsoft.com/office/powerpoint/2010/main" val="2524989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1234A-7DB3-447D-8847-26AE32E89B85}"/>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8F7557FC-972C-41B1-AF85-2A5DFC2667D5}"/>
              </a:ext>
            </a:extLst>
          </p:cNvPr>
          <p:cNvSpPr>
            <a:spLocks noGrp="1"/>
          </p:cNvSpPr>
          <p:nvPr>
            <p:ph idx="1"/>
          </p:nvPr>
        </p:nvSpPr>
        <p:spPr/>
        <p:txBody>
          <a:bodyPr/>
          <a:lstStyle/>
          <a:p>
            <a:r>
              <a:rPr lang="en-US" sz="2000" dirty="0"/>
              <a:t>What are some ways to expose this demographic to knowledge outside the classroom?</a:t>
            </a:r>
          </a:p>
          <a:p>
            <a:r>
              <a:rPr lang="en-US" sz="2000" dirty="0"/>
              <a:t>What would/wouldn’t connect? What are the entry-points?</a:t>
            </a:r>
          </a:p>
          <a:p>
            <a:r>
              <a:rPr lang="en-US" sz="2000" dirty="0"/>
              <a:t>What would heighten receptivity? (e.g., from a role model like me who has navigated this before?)</a:t>
            </a:r>
          </a:p>
        </p:txBody>
      </p:sp>
    </p:spTree>
    <p:extLst>
      <p:ext uri="{BB962C8B-B14F-4D97-AF65-F5344CB8AC3E}">
        <p14:creationId xmlns:p14="http://schemas.microsoft.com/office/powerpoint/2010/main" val="613358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E4292-6093-44B3-A284-3A5E8CE37E6D}"/>
              </a:ext>
            </a:extLst>
          </p:cNvPr>
          <p:cNvSpPr>
            <a:spLocks noGrp="1"/>
          </p:cNvSpPr>
          <p:nvPr>
            <p:ph type="title"/>
          </p:nvPr>
        </p:nvSpPr>
        <p:spPr>
          <a:xfrm>
            <a:off x="647700" y="1066800"/>
            <a:ext cx="7848600" cy="1173162"/>
          </a:xfrm>
        </p:spPr>
        <p:txBody>
          <a:bodyPr/>
          <a:lstStyle/>
          <a:p>
            <a:r>
              <a:rPr lang="en-US" sz="3200" dirty="0"/>
              <a:t>Implications for Working with Students</a:t>
            </a:r>
          </a:p>
        </p:txBody>
      </p:sp>
      <p:sp>
        <p:nvSpPr>
          <p:cNvPr id="3" name="Content Placeholder 2">
            <a:extLst>
              <a:ext uri="{FF2B5EF4-FFF2-40B4-BE49-F238E27FC236}">
                <a16:creationId xmlns:a16="http://schemas.microsoft.com/office/drawing/2014/main" id="{92D7426B-4383-4F5D-B884-7406D375BF39}"/>
              </a:ext>
            </a:extLst>
          </p:cNvPr>
          <p:cNvSpPr>
            <a:spLocks noGrp="1"/>
          </p:cNvSpPr>
          <p:nvPr>
            <p:ph idx="1"/>
          </p:nvPr>
        </p:nvSpPr>
        <p:spPr>
          <a:xfrm>
            <a:off x="1066800" y="2345175"/>
            <a:ext cx="7315200" cy="4525963"/>
          </a:xfrm>
        </p:spPr>
        <p:txBody>
          <a:bodyPr/>
          <a:lstStyle/>
          <a:p>
            <a:r>
              <a:rPr lang="en-US" dirty="0"/>
              <a:t>What are your two biggest take-aways from the conversations today?</a:t>
            </a:r>
          </a:p>
        </p:txBody>
      </p:sp>
    </p:spTree>
    <p:extLst>
      <p:ext uri="{BB962C8B-B14F-4D97-AF65-F5344CB8AC3E}">
        <p14:creationId xmlns:p14="http://schemas.microsoft.com/office/powerpoint/2010/main" val="3300797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82870-F6CC-4783-85BC-4591DE0F26D2}"/>
              </a:ext>
            </a:extLst>
          </p:cNvPr>
          <p:cNvSpPr>
            <a:spLocks noGrp="1"/>
          </p:cNvSpPr>
          <p:nvPr>
            <p:ph type="title"/>
          </p:nvPr>
        </p:nvSpPr>
        <p:spPr>
          <a:xfrm>
            <a:off x="591534" y="163247"/>
            <a:ext cx="7848600" cy="1173162"/>
          </a:xfrm>
        </p:spPr>
        <p:txBody>
          <a:bodyPr/>
          <a:lstStyle/>
          <a:p>
            <a:pPr algn="ctr"/>
            <a:r>
              <a:rPr lang="en-US" dirty="0"/>
              <a:t> Roadmap</a:t>
            </a:r>
          </a:p>
        </p:txBody>
      </p:sp>
      <p:sp>
        <p:nvSpPr>
          <p:cNvPr id="9" name="Rectangle 8">
            <a:extLst>
              <a:ext uri="{FF2B5EF4-FFF2-40B4-BE49-F238E27FC236}">
                <a16:creationId xmlns:a16="http://schemas.microsoft.com/office/drawing/2014/main" id="{441FCF60-E6D1-45AF-8748-209BC0A314ED}"/>
              </a:ext>
            </a:extLst>
          </p:cNvPr>
          <p:cNvSpPr/>
          <p:nvPr/>
        </p:nvSpPr>
        <p:spPr bwMode="auto">
          <a:xfrm>
            <a:off x="553452" y="1855441"/>
            <a:ext cx="2179433" cy="99060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2"/>
                </a:solidFill>
                <a:effectLst/>
                <a:latin typeface="Arial" charset="0"/>
              </a:rPr>
              <a:t>Conduct Interviews and develop initial list of key experiences and lessons learned</a:t>
            </a:r>
          </a:p>
          <a:p>
            <a:pPr marL="0" marR="0" indent="0" algn="l" defTabSz="914400" rtl="0" eaLnBrk="1" fontAlgn="base" latinLnBrk="0" hangingPunct="1">
              <a:lnSpc>
                <a:spcPct val="100000"/>
              </a:lnSpc>
              <a:spcBef>
                <a:spcPct val="0"/>
              </a:spcBef>
              <a:spcAft>
                <a:spcPct val="0"/>
              </a:spcAft>
              <a:buClrTx/>
              <a:buSzTx/>
              <a:buFontTx/>
              <a:buNone/>
              <a:tabLst/>
            </a:pPr>
            <a:r>
              <a:rPr lang="en-US" sz="1200" dirty="0">
                <a:solidFill>
                  <a:schemeClr val="bg2"/>
                </a:solidFill>
                <a:latin typeface="Arial" charset="0"/>
              </a:rPr>
              <a:t>(Complete)</a:t>
            </a:r>
            <a:endParaRPr kumimoji="0" lang="en-US" sz="1200" b="1" i="0" u="none" strike="noStrike" cap="none" normalizeH="0" baseline="0" dirty="0">
              <a:ln>
                <a:noFill/>
              </a:ln>
              <a:solidFill>
                <a:schemeClr val="bg2"/>
              </a:solidFill>
              <a:effectLst/>
              <a:latin typeface="Arial" charset="0"/>
            </a:endParaRPr>
          </a:p>
        </p:txBody>
      </p:sp>
      <p:sp>
        <p:nvSpPr>
          <p:cNvPr id="10" name="Rectangle 9">
            <a:extLst>
              <a:ext uri="{FF2B5EF4-FFF2-40B4-BE49-F238E27FC236}">
                <a16:creationId xmlns:a16="http://schemas.microsoft.com/office/drawing/2014/main" id="{2C224659-BCCB-447F-8014-DD0D2D67C7CB}"/>
              </a:ext>
            </a:extLst>
          </p:cNvPr>
          <p:cNvSpPr/>
          <p:nvPr/>
        </p:nvSpPr>
        <p:spPr bwMode="auto">
          <a:xfrm>
            <a:off x="3506058" y="1855441"/>
            <a:ext cx="1981200" cy="99060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2"/>
                </a:solidFill>
                <a:effectLst/>
                <a:latin typeface="Arial" charset="0"/>
              </a:rPr>
              <a:t>Develop survey and prep for exposure to multitudes of </a:t>
            </a:r>
            <a:r>
              <a:rPr lang="en-US" sz="1200" dirty="0">
                <a:solidFill>
                  <a:schemeClr val="bg2"/>
                </a:solidFill>
                <a:latin typeface="Arial" charset="0"/>
              </a:rPr>
              <a:t>Bl</a:t>
            </a:r>
            <a:r>
              <a:rPr kumimoji="0" lang="en-US" sz="1200" b="1" i="0" u="none" strike="noStrike" cap="none" normalizeH="0" baseline="0" dirty="0">
                <a:ln>
                  <a:noFill/>
                </a:ln>
                <a:solidFill>
                  <a:schemeClr val="bg2"/>
                </a:solidFill>
                <a:effectLst/>
                <a:latin typeface="Arial" charset="0"/>
              </a:rPr>
              <a:t>ack men for concurrence and expansion of list</a:t>
            </a:r>
          </a:p>
        </p:txBody>
      </p:sp>
      <p:sp>
        <p:nvSpPr>
          <p:cNvPr id="11" name="Rectangle 10">
            <a:extLst>
              <a:ext uri="{FF2B5EF4-FFF2-40B4-BE49-F238E27FC236}">
                <a16:creationId xmlns:a16="http://schemas.microsoft.com/office/drawing/2014/main" id="{0A7C65C8-4C40-4B9D-83FA-2DB1903017CE}"/>
              </a:ext>
            </a:extLst>
          </p:cNvPr>
          <p:cNvSpPr/>
          <p:nvPr/>
        </p:nvSpPr>
        <p:spPr bwMode="auto">
          <a:xfrm>
            <a:off x="563766" y="3449483"/>
            <a:ext cx="2169119" cy="99060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2"/>
                </a:solidFill>
                <a:effectLst/>
                <a:latin typeface="Arial" charset="0"/>
              </a:rPr>
              <a:t>Update, expand and rank order key experiences and lessons learned based on survey results </a:t>
            </a:r>
          </a:p>
        </p:txBody>
      </p:sp>
      <p:sp>
        <p:nvSpPr>
          <p:cNvPr id="12" name="Rectangle 11">
            <a:extLst>
              <a:ext uri="{FF2B5EF4-FFF2-40B4-BE49-F238E27FC236}">
                <a16:creationId xmlns:a16="http://schemas.microsoft.com/office/drawing/2014/main" id="{1459717A-4100-40D1-B2AA-99BAC742CED1}"/>
              </a:ext>
            </a:extLst>
          </p:cNvPr>
          <p:cNvSpPr/>
          <p:nvPr/>
        </p:nvSpPr>
        <p:spPr bwMode="auto">
          <a:xfrm>
            <a:off x="6324600" y="1855441"/>
            <a:ext cx="1981200" cy="99060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2"/>
                </a:solidFill>
                <a:effectLst/>
                <a:latin typeface="Arial" charset="0"/>
              </a:rPr>
              <a:t>Estab</a:t>
            </a:r>
            <a:r>
              <a:rPr lang="en-US" sz="1200" dirty="0">
                <a:solidFill>
                  <a:schemeClr val="bg2"/>
                </a:solidFill>
                <a:latin typeface="Arial" charset="0"/>
              </a:rPr>
              <a:t>lish list of mentor /partner organizations that can help enhance the list of experiences &amp; lessons </a:t>
            </a:r>
            <a:r>
              <a:rPr lang="en-US" sz="1050" dirty="0">
                <a:solidFill>
                  <a:schemeClr val="bg2"/>
                </a:solidFill>
                <a:latin typeface="Arial" charset="0"/>
              </a:rPr>
              <a:t>(</a:t>
            </a:r>
            <a:r>
              <a:rPr lang="en-US" sz="900" dirty="0">
                <a:solidFill>
                  <a:schemeClr val="bg2"/>
                </a:solidFill>
                <a:latin typeface="Arial" charset="0"/>
              </a:rPr>
              <a:t>MBK, 100 BM, </a:t>
            </a:r>
            <a:r>
              <a:rPr lang="en-US" sz="1050" dirty="0" err="1">
                <a:solidFill>
                  <a:schemeClr val="bg2"/>
                </a:solidFill>
                <a:latin typeface="Arial" charset="0"/>
              </a:rPr>
              <a:t>etc</a:t>
            </a:r>
            <a:r>
              <a:rPr lang="en-US" sz="1050" dirty="0">
                <a:solidFill>
                  <a:schemeClr val="bg2"/>
                </a:solidFill>
                <a:latin typeface="Arial" charset="0"/>
              </a:rPr>
              <a:t>)</a:t>
            </a:r>
            <a:endParaRPr kumimoji="0" lang="en-US" sz="1200" b="1" i="0" u="none" strike="noStrike" cap="none" normalizeH="0" baseline="0" dirty="0">
              <a:ln>
                <a:noFill/>
              </a:ln>
              <a:solidFill>
                <a:schemeClr val="bg2"/>
              </a:solidFill>
              <a:effectLst/>
              <a:latin typeface="Arial" charset="0"/>
            </a:endParaRPr>
          </a:p>
        </p:txBody>
      </p:sp>
      <p:sp>
        <p:nvSpPr>
          <p:cNvPr id="13" name="Rectangle 12">
            <a:extLst>
              <a:ext uri="{FF2B5EF4-FFF2-40B4-BE49-F238E27FC236}">
                <a16:creationId xmlns:a16="http://schemas.microsoft.com/office/drawing/2014/main" id="{D75E3872-B6FB-48FD-A50A-C77676338B77}"/>
              </a:ext>
            </a:extLst>
          </p:cNvPr>
          <p:cNvSpPr/>
          <p:nvPr/>
        </p:nvSpPr>
        <p:spPr bwMode="auto">
          <a:xfrm>
            <a:off x="6477000" y="3962400"/>
            <a:ext cx="1981200" cy="99060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2"/>
                </a:solidFill>
                <a:effectLst/>
                <a:latin typeface="Arial" charset="0"/>
              </a:rPr>
              <a:t>Expose expanded lis</a:t>
            </a:r>
            <a:r>
              <a:rPr lang="en-US" sz="1200" dirty="0">
                <a:solidFill>
                  <a:schemeClr val="bg2"/>
                </a:solidFill>
                <a:latin typeface="Arial" charset="0"/>
              </a:rPr>
              <a:t>t of key experiences and lessons learned to Black males, along with opportunities to engage</a:t>
            </a:r>
            <a:endParaRPr kumimoji="0" lang="en-US" sz="1200" b="1" i="0" u="none" strike="noStrike" cap="none" normalizeH="0" baseline="0" dirty="0">
              <a:ln>
                <a:noFill/>
              </a:ln>
              <a:solidFill>
                <a:schemeClr val="bg2"/>
              </a:solidFill>
              <a:effectLst/>
              <a:latin typeface="Arial" charset="0"/>
            </a:endParaRPr>
          </a:p>
        </p:txBody>
      </p:sp>
      <p:sp>
        <p:nvSpPr>
          <p:cNvPr id="14" name="Rectangle 13">
            <a:extLst>
              <a:ext uri="{FF2B5EF4-FFF2-40B4-BE49-F238E27FC236}">
                <a16:creationId xmlns:a16="http://schemas.microsoft.com/office/drawing/2014/main" id="{E7F9AF0D-9AB6-4078-993A-01EEA5B8DEA3}"/>
              </a:ext>
            </a:extLst>
          </p:cNvPr>
          <p:cNvSpPr/>
          <p:nvPr/>
        </p:nvSpPr>
        <p:spPr bwMode="auto">
          <a:xfrm>
            <a:off x="571785" y="4724400"/>
            <a:ext cx="2179433" cy="99060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2"/>
                </a:solidFill>
                <a:effectLst/>
                <a:latin typeface="Arial" charset="0"/>
              </a:rPr>
              <a:t>Develop lis</a:t>
            </a:r>
            <a:r>
              <a:rPr lang="en-US" sz="1200" dirty="0">
                <a:solidFill>
                  <a:schemeClr val="bg2"/>
                </a:solidFill>
                <a:latin typeface="Arial" charset="0"/>
              </a:rPr>
              <a:t>t of experience enabling organizations (EEOs) and secure their commitment to participate</a:t>
            </a:r>
            <a:endParaRPr kumimoji="0" lang="en-US" sz="1200" b="1" i="0" u="none" strike="noStrike" cap="none" normalizeH="0" baseline="0" dirty="0">
              <a:ln>
                <a:noFill/>
              </a:ln>
              <a:solidFill>
                <a:schemeClr val="bg2"/>
              </a:solidFill>
              <a:effectLst/>
              <a:latin typeface="Arial" charset="0"/>
            </a:endParaRPr>
          </a:p>
        </p:txBody>
      </p:sp>
      <p:sp>
        <p:nvSpPr>
          <p:cNvPr id="15" name="Rectangle 14">
            <a:extLst>
              <a:ext uri="{FF2B5EF4-FFF2-40B4-BE49-F238E27FC236}">
                <a16:creationId xmlns:a16="http://schemas.microsoft.com/office/drawing/2014/main" id="{AC1C9DA0-6571-4549-8B7C-8C994D9417C9}"/>
              </a:ext>
            </a:extLst>
          </p:cNvPr>
          <p:cNvSpPr/>
          <p:nvPr/>
        </p:nvSpPr>
        <p:spPr bwMode="auto">
          <a:xfrm>
            <a:off x="3501474" y="3962400"/>
            <a:ext cx="2286000" cy="99060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2"/>
                </a:solidFill>
                <a:effectLst/>
                <a:latin typeface="Arial" charset="0"/>
              </a:rPr>
              <a:t>Establish national network of sponsors to help Black males have key experiences and learn lessons</a:t>
            </a:r>
          </a:p>
        </p:txBody>
      </p:sp>
      <p:cxnSp>
        <p:nvCxnSpPr>
          <p:cNvPr id="20" name="Straight Arrow Connector 19">
            <a:extLst>
              <a:ext uri="{FF2B5EF4-FFF2-40B4-BE49-F238E27FC236}">
                <a16:creationId xmlns:a16="http://schemas.microsoft.com/office/drawing/2014/main" id="{B0B4D0B9-A753-446F-AC81-3A708E2A7F48}"/>
              </a:ext>
            </a:extLst>
          </p:cNvPr>
          <p:cNvCxnSpPr>
            <a:cxnSpLocks/>
            <a:stCxn id="10" idx="3"/>
          </p:cNvCxnSpPr>
          <p:nvPr/>
        </p:nvCxnSpPr>
        <p:spPr bwMode="auto">
          <a:xfrm>
            <a:off x="5487258" y="2350741"/>
            <a:ext cx="806115" cy="1"/>
          </a:xfrm>
          <a:prstGeom prst="straightConnector1">
            <a:avLst/>
          </a:prstGeom>
          <a:ln w="76200">
            <a:headEnd type="none" w="med" len="med"/>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196EB2D8-E9FF-4ED9-8F0A-091185454102}"/>
              </a:ext>
            </a:extLst>
          </p:cNvPr>
          <p:cNvCxnSpPr>
            <a:cxnSpLocks/>
          </p:cNvCxnSpPr>
          <p:nvPr/>
        </p:nvCxnSpPr>
        <p:spPr bwMode="auto">
          <a:xfrm flipV="1">
            <a:off x="3050577" y="4457700"/>
            <a:ext cx="457200" cy="1"/>
          </a:xfrm>
          <a:prstGeom prst="straightConnector1">
            <a:avLst/>
          </a:prstGeom>
          <a:ln w="76200">
            <a:headEnd type="none" w="med" len="med"/>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9A382D32-7013-4E69-90E1-3FCC795E1A0A}"/>
              </a:ext>
            </a:extLst>
          </p:cNvPr>
          <p:cNvCxnSpPr>
            <a:cxnSpLocks/>
          </p:cNvCxnSpPr>
          <p:nvPr/>
        </p:nvCxnSpPr>
        <p:spPr bwMode="auto">
          <a:xfrm>
            <a:off x="246505" y="3947075"/>
            <a:ext cx="282170" cy="1"/>
          </a:xfrm>
          <a:prstGeom prst="straightConnector1">
            <a:avLst/>
          </a:prstGeom>
          <a:ln w="76200">
            <a:headEnd type="none" w="med" len="med"/>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id="{CCAF89D6-C389-45B2-A948-A68CA23C12AE}"/>
              </a:ext>
            </a:extLst>
          </p:cNvPr>
          <p:cNvCxnSpPr>
            <a:cxnSpLocks/>
            <a:endCxn id="13" idx="1"/>
          </p:cNvCxnSpPr>
          <p:nvPr/>
        </p:nvCxnSpPr>
        <p:spPr bwMode="auto">
          <a:xfrm flipV="1">
            <a:off x="5795495" y="4457700"/>
            <a:ext cx="681505" cy="12608"/>
          </a:xfrm>
          <a:prstGeom prst="straightConnector1">
            <a:avLst/>
          </a:prstGeom>
          <a:ln w="76200">
            <a:headEnd type="none" w="med" len="med"/>
            <a:tailEnd type="triangle"/>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DEE48A74-DE85-4232-B5D1-085EE2B35CD2}"/>
              </a:ext>
            </a:extLst>
          </p:cNvPr>
          <p:cNvCxnSpPr>
            <a:cxnSpLocks/>
          </p:cNvCxnSpPr>
          <p:nvPr/>
        </p:nvCxnSpPr>
        <p:spPr bwMode="auto">
          <a:xfrm>
            <a:off x="8305800" y="2350741"/>
            <a:ext cx="304800" cy="0"/>
          </a:xfrm>
          <a:prstGeom prst="line">
            <a:avLst/>
          </a:prstGeom>
          <a:solidFill>
            <a:schemeClr val="accent1"/>
          </a:solidFill>
          <a:ln w="76200" cap="flat" cmpd="sng" algn="ctr">
            <a:solidFill>
              <a:schemeClr val="bg2"/>
            </a:solidFill>
            <a:prstDash val="solid"/>
            <a:round/>
            <a:headEnd type="none" w="med" len="med"/>
            <a:tailEnd type="none" w="med" len="med"/>
          </a:ln>
          <a:effectLst/>
        </p:spPr>
      </p:cxnSp>
      <p:cxnSp>
        <p:nvCxnSpPr>
          <p:cNvPr id="29" name="Straight Connector 28">
            <a:extLst>
              <a:ext uri="{FF2B5EF4-FFF2-40B4-BE49-F238E27FC236}">
                <a16:creationId xmlns:a16="http://schemas.microsoft.com/office/drawing/2014/main" id="{1101633B-C5CB-47A1-B49B-8C2D20F26B87}"/>
              </a:ext>
            </a:extLst>
          </p:cNvPr>
          <p:cNvCxnSpPr>
            <a:cxnSpLocks/>
          </p:cNvCxnSpPr>
          <p:nvPr/>
        </p:nvCxnSpPr>
        <p:spPr bwMode="auto">
          <a:xfrm flipV="1">
            <a:off x="228600" y="3048000"/>
            <a:ext cx="8382000" cy="76200"/>
          </a:xfrm>
          <a:prstGeom prst="line">
            <a:avLst/>
          </a:prstGeom>
          <a:solidFill>
            <a:schemeClr val="accent1"/>
          </a:solidFill>
          <a:ln w="76200" cap="flat" cmpd="sng" algn="ctr">
            <a:solidFill>
              <a:schemeClr val="bg2"/>
            </a:solidFill>
            <a:prstDash val="solid"/>
            <a:round/>
            <a:headEnd type="none" w="med" len="med"/>
            <a:tailEnd type="none" w="med" len="med"/>
          </a:ln>
          <a:effectLst/>
        </p:spPr>
      </p:cxnSp>
      <p:cxnSp>
        <p:nvCxnSpPr>
          <p:cNvPr id="31" name="Straight Connector 30">
            <a:extLst>
              <a:ext uri="{FF2B5EF4-FFF2-40B4-BE49-F238E27FC236}">
                <a16:creationId xmlns:a16="http://schemas.microsoft.com/office/drawing/2014/main" id="{2402E41B-6880-417C-8194-2F670B95A665}"/>
              </a:ext>
            </a:extLst>
          </p:cNvPr>
          <p:cNvCxnSpPr>
            <a:cxnSpLocks/>
          </p:cNvCxnSpPr>
          <p:nvPr/>
        </p:nvCxnSpPr>
        <p:spPr bwMode="auto">
          <a:xfrm flipV="1">
            <a:off x="228600" y="3124200"/>
            <a:ext cx="0" cy="2133600"/>
          </a:xfrm>
          <a:prstGeom prst="line">
            <a:avLst/>
          </a:prstGeom>
          <a:solidFill>
            <a:schemeClr val="accent1"/>
          </a:solidFill>
          <a:ln w="76200" cap="flat" cmpd="sng" algn="ctr">
            <a:solidFill>
              <a:schemeClr val="bg2"/>
            </a:solidFill>
            <a:prstDash val="solid"/>
            <a:round/>
            <a:headEnd type="none" w="med" len="med"/>
            <a:tailEnd type="none" w="med" len="med"/>
          </a:ln>
          <a:effectLst/>
        </p:spPr>
      </p:cxnSp>
      <p:cxnSp>
        <p:nvCxnSpPr>
          <p:cNvPr id="41" name="Straight Arrow Connector 40">
            <a:extLst>
              <a:ext uri="{FF2B5EF4-FFF2-40B4-BE49-F238E27FC236}">
                <a16:creationId xmlns:a16="http://schemas.microsoft.com/office/drawing/2014/main" id="{6F29C7BC-486C-47C4-B632-DF1908881D1F}"/>
              </a:ext>
            </a:extLst>
          </p:cNvPr>
          <p:cNvCxnSpPr>
            <a:cxnSpLocks/>
          </p:cNvCxnSpPr>
          <p:nvPr/>
        </p:nvCxnSpPr>
        <p:spPr bwMode="auto">
          <a:xfrm>
            <a:off x="268134" y="5228239"/>
            <a:ext cx="282170" cy="1"/>
          </a:xfrm>
          <a:prstGeom prst="straightConnector1">
            <a:avLst/>
          </a:prstGeom>
          <a:ln w="76200">
            <a:headEnd type="none" w="med" len="med"/>
            <a:tailEnd type="triangle"/>
          </a:ln>
        </p:spPr>
        <p:style>
          <a:lnRef idx="1">
            <a:schemeClr val="dk1"/>
          </a:lnRef>
          <a:fillRef idx="0">
            <a:schemeClr val="dk1"/>
          </a:fillRef>
          <a:effectRef idx="0">
            <a:schemeClr val="dk1"/>
          </a:effectRef>
          <a:fontRef idx="minor">
            <a:schemeClr val="tx1"/>
          </a:fontRef>
        </p:style>
      </p:cxnSp>
      <p:cxnSp>
        <p:nvCxnSpPr>
          <p:cNvPr id="42" name="Straight Connector 41">
            <a:extLst>
              <a:ext uri="{FF2B5EF4-FFF2-40B4-BE49-F238E27FC236}">
                <a16:creationId xmlns:a16="http://schemas.microsoft.com/office/drawing/2014/main" id="{1E602D30-AE3A-4B49-A198-43BAE0F72B69}"/>
              </a:ext>
            </a:extLst>
          </p:cNvPr>
          <p:cNvCxnSpPr>
            <a:cxnSpLocks/>
          </p:cNvCxnSpPr>
          <p:nvPr/>
        </p:nvCxnSpPr>
        <p:spPr bwMode="auto">
          <a:xfrm>
            <a:off x="8610600" y="2362200"/>
            <a:ext cx="0" cy="697259"/>
          </a:xfrm>
          <a:prstGeom prst="line">
            <a:avLst/>
          </a:prstGeom>
          <a:solidFill>
            <a:schemeClr val="accent1"/>
          </a:solidFill>
          <a:ln w="76200" cap="flat" cmpd="sng" algn="ctr">
            <a:solidFill>
              <a:schemeClr val="bg2"/>
            </a:solidFill>
            <a:prstDash val="solid"/>
            <a:round/>
            <a:headEnd type="none" w="med" len="med"/>
            <a:tailEnd type="none" w="med" len="med"/>
          </a:ln>
          <a:effectLst/>
        </p:spPr>
      </p:cxnSp>
      <p:cxnSp>
        <p:nvCxnSpPr>
          <p:cNvPr id="49" name="Straight Connector 48">
            <a:extLst>
              <a:ext uri="{FF2B5EF4-FFF2-40B4-BE49-F238E27FC236}">
                <a16:creationId xmlns:a16="http://schemas.microsoft.com/office/drawing/2014/main" id="{A8BF5762-7031-4D74-B46C-FFD4D0A50909}"/>
              </a:ext>
            </a:extLst>
          </p:cNvPr>
          <p:cNvCxnSpPr>
            <a:cxnSpLocks/>
          </p:cNvCxnSpPr>
          <p:nvPr/>
        </p:nvCxnSpPr>
        <p:spPr bwMode="auto">
          <a:xfrm flipV="1">
            <a:off x="3015197" y="3944783"/>
            <a:ext cx="0" cy="1219200"/>
          </a:xfrm>
          <a:prstGeom prst="line">
            <a:avLst/>
          </a:prstGeom>
          <a:solidFill>
            <a:schemeClr val="accent1"/>
          </a:solidFill>
          <a:ln w="76200" cap="flat" cmpd="sng" algn="ctr">
            <a:solidFill>
              <a:schemeClr val="bg2"/>
            </a:solidFill>
            <a:prstDash val="solid"/>
            <a:round/>
            <a:headEnd type="none" w="med" len="med"/>
            <a:tailEnd type="none" w="med" len="med"/>
          </a:ln>
          <a:effectLst/>
        </p:spPr>
      </p:cxnSp>
      <p:cxnSp>
        <p:nvCxnSpPr>
          <p:cNvPr id="52" name="Straight Connector 51">
            <a:extLst>
              <a:ext uri="{FF2B5EF4-FFF2-40B4-BE49-F238E27FC236}">
                <a16:creationId xmlns:a16="http://schemas.microsoft.com/office/drawing/2014/main" id="{C8EDA7C2-F909-444E-8379-F60AB38E2746}"/>
              </a:ext>
            </a:extLst>
          </p:cNvPr>
          <p:cNvCxnSpPr>
            <a:cxnSpLocks/>
          </p:cNvCxnSpPr>
          <p:nvPr/>
        </p:nvCxnSpPr>
        <p:spPr bwMode="auto">
          <a:xfrm>
            <a:off x="2732885" y="3926305"/>
            <a:ext cx="304800" cy="0"/>
          </a:xfrm>
          <a:prstGeom prst="line">
            <a:avLst/>
          </a:prstGeom>
          <a:solidFill>
            <a:schemeClr val="accent1"/>
          </a:solidFill>
          <a:ln w="76200" cap="flat" cmpd="sng" algn="ctr">
            <a:solidFill>
              <a:schemeClr val="bg2"/>
            </a:solidFill>
            <a:prstDash val="solid"/>
            <a:round/>
            <a:headEnd type="none" w="med" len="med"/>
            <a:tailEnd type="none" w="med" len="med"/>
          </a:ln>
          <a:effectLst/>
        </p:spPr>
      </p:cxnSp>
      <p:cxnSp>
        <p:nvCxnSpPr>
          <p:cNvPr id="59" name="Straight Connector 58">
            <a:extLst>
              <a:ext uri="{FF2B5EF4-FFF2-40B4-BE49-F238E27FC236}">
                <a16:creationId xmlns:a16="http://schemas.microsoft.com/office/drawing/2014/main" id="{071F7793-808C-4149-A219-BD30C0383579}"/>
              </a:ext>
            </a:extLst>
          </p:cNvPr>
          <p:cNvCxnSpPr>
            <a:cxnSpLocks/>
          </p:cNvCxnSpPr>
          <p:nvPr/>
        </p:nvCxnSpPr>
        <p:spPr bwMode="auto">
          <a:xfrm>
            <a:off x="2724862" y="5118220"/>
            <a:ext cx="304800" cy="0"/>
          </a:xfrm>
          <a:prstGeom prst="line">
            <a:avLst/>
          </a:prstGeom>
          <a:solidFill>
            <a:schemeClr val="accent1"/>
          </a:solidFill>
          <a:ln w="76200" cap="flat" cmpd="sng" algn="ctr">
            <a:solidFill>
              <a:schemeClr val="bg2"/>
            </a:solidFill>
            <a:prstDash val="solid"/>
            <a:round/>
            <a:headEnd type="none" w="med" len="med"/>
            <a:tailEnd type="none" w="med" len="med"/>
          </a:ln>
          <a:effectLst/>
        </p:spPr>
      </p:cxnSp>
      <p:cxnSp>
        <p:nvCxnSpPr>
          <p:cNvPr id="65" name="Straight Arrow Connector 64">
            <a:extLst>
              <a:ext uri="{FF2B5EF4-FFF2-40B4-BE49-F238E27FC236}">
                <a16:creationId xmlns:a16="http://schemas.microsoft.com/office/drawing/2014/main" id="{45D1DE3E-222C-4600-B6E3-C9BD63163B9A}"/>
              </a:ext>
            </a:extLst>
          </p:cNvPr>
          <p:cNvCxnSpPr>
            <a:cxnSpLocks/>
          </p:cNvCxnSpPr>
          <p:nvPr/>
        </p:nvCxnSpPr>
        <p:spPr bwMode="auto">
          <a:xfrm>
            <a:off x="2724862" y="2366497"/>
            <a:ext cx="806115" cy="1"/>
          </a:xfrm>
          <a:prstGeom prst="straightConnector1">
            <a:avLst/>
          </a:prstGeom>
          <a:ln w="76200">
            <a:headEnd type="none" w="med" len="med"/>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38316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EF608-0BB5-4AD2-AF94-1967010F2619}"/>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6652AB0E-C815-4A5C-9A62-7C92A6AAA2F5}"/>
              </a:ext>
            </a:extLst>
          </p:cNvPr>
          <p:cNvSpPr>
            <a:spLocks noGrp="1"/>
          </p:cNvSpPr>
          <p:nvPr>
            <p:ph idx="1"/>
          </p:nvPr>
        </p:nvSpPr>
        <p:spPr>
          <a:xfrm>
            <a:off x="561653" y="1905000"/>
            <a:ext cx="8035248" cy="4525963"/>
          </a:xfrm>
        </p:spPr>
        <p:txBody>
          <a:bodyPr/>
          <a:lstStyle/>
          <a:p>
            <a:r>
              <a:rPr lang="en-US" sz="2000" dirty="0"/>
              <a:t>Purpose of our Work</a:t>
            </a:r>
          </a:p>
          <a:p>
            <a:pPr lvl="1"/>
            <a:r>
              <a:rPr lang="en-US" sz="1800" dirty="0">
                <a:solidFill>
                  <a:schemeClr val="bg2"/>
                </a:solidFill>
                <a:latin typeface="Arial"/>
                <a:cs typeface="Arial"/>
              </a:rPr>
              <a:t>Develop a mechanism to enable positive experiences and life lessons to be shared between Black men and young Black males</a:t>
            </a:r>
          </a:p>
          <a:p>
            <a:pPr lvl="1"/>
            <a:r>
              <a:rPr lang="en-US" sz="1800" dirty="0"/>
              <a:t>Create tools for groups who are doing this work to help them target proven practices</a:t>
            </a:r>
          </a:p>
          <a:p>
            <a:r>
              <a:rPr lang="en-US" sz="2000" dirty="0"/>
              <a:t>Purpose of this Session</a:t>
            </a:r>
          </a:p>
          <a:p>
            <a:pPr lvl="1"/>
            <a:r>
              <a:rPr lang="en-US" sz="1800" dirty="0">
                <a:solidFill>
                  <a:schemeClr val="bg2"/>
                </a:solidFill>
              </a:rPr>
              <a:t>Engage you on ways in which this work can be deployed to reach and benefit the target audience</a:t>
            </a:r>
          </a:p>
          <a:p>
            <a:pPr lvl="2"/>
            <a:r>
              <a:rPr lang="en-US" sz="1600" dirty="0"/>
              <a:t>Strategies? Support systems? </a:t>
            </a:r>
          </a:p>
          <a:p>
            <a:pPr lvl="2"/>
            <a:r>
              <a:rPr lang="en-US" sz="1600" dirty="0">
                <a:latin typeface="Arial"/>
                <a:cs typeface="Arial"/>
              </a:rPr>
              <a:t>Imparting knowledge and enabling young Black men</a:t>
            </a:r>
          </a:p>
          <a:p>
            <a:pPr lvl="2"/>
            <a:r>
              <a:rPr lang="en-US" sz="1600" dirty="0">
                <a:latin typeface="Arial"/>
                <a:cs typeface="Arial"/>
              </a:rPr>
              <a:t>Help with creating messages, tools, etc.</a:t>
            </a:r>
          </a:p>
          <a:p>
            <a:pPr lvl="2"/>
            <a:r>
              <a:rPr lang="en-US" sz="1600" dirty="0">
                <a:latin typeface="Arial"/>
                <a:cs typeface="Arial"/>
              </a:rPr>
              <a:t>Teachers are the last mile.</a:t>
            </a:r>
          </a:p>
          <a:p>
            <a:pPr lvl="2"/>
            <a:r>
              <a:rPr lang="en-US" sz="1600" dirty="0"/>
              <a:t>Implementation ideas – Unique delivery systems - classrooms? Communities? non-profit groups? </a:t>
            </a:r>
            <a:r>
              <a:rPr lang="en-US" sz="1600" dirty="0">
                <a:solidFill>
                  <a:schemeClr val="bg2"/>
                </a:solidFill>
              </a:rPr>
              <a:t>Targeted/customized ways to deliver the proposed value</a:t>
            </a:r>
            <a:r>
              <a:rPr lang="en-US" sz="1600" dirty="0"/>
              <a:t>?</a:t>
            </a:r>
          </a:p>
        </p:txBody>
      </p:sp>
    </p:spTree>
    <p:extLst>
      <p:ext uri="{BB962C8B-B14F-4D97-AF65-F5344CB8AC3E}">
        <p14:creationId xmlns:p14="http://schemas.microsoft.com/office/powerpoint/2010/main" val="862836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We’re Going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80714303"/>
              </p:ext>
            </p:extLst>
          </p:nvPr>
        </p:nvGraphicFramePr>
        <p:xfrm>
          <a:off x="1066800" y="1600200"/>
          <a:ext cx="73152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8E7BE-9BFD-4FE0-B67B-9E63D7C01C40}"/>
              </a:ext>
            </a:extLst>
          </p:cNvPr>
          <p:cNvSpPr>
            <a:spLocks noGrp="1"/>
          </p:cNvSpPr>
          <p:nvPr>
            <p:ph type="title"/>
          </p:nvPr>
        </p:nvSpPr>
        <p:spPr>
          <a:xfrm>
            <a:off x="1066800" y="-76200"/>
            <a:ext cx="7848600" cy="1173162"/>
          </a:xfrm>
        </p:spPr>
        <p:txBody>
          <a:bodyPr/>
          <a:lstStyle/>
          <a:p>
            <a:r>
              <a:rPr lang="en-US" dirty="0"/>
              <a:t>The Challenge</a:t>
            </a:r>
          </a:p>
        </p:txBody>
      </p:sp>
      <p:sp>
        <p:nvSpPr>
          <p:cNvPr id="3" name="Content Placeholder 2">
            <a:extLst>
              <a:ext uri="{FF2B5EF4-FFF2-40B4-BE49-F238E27FC236}">
                <a16:creationId xmlns:a16="http://schemas.microsoft.com/office/drawing/2014/main" id="{3C196F81-915D-4975-85A1-43BD941DFDA2}"/>
              </a:ext>
            </a:extLst>
          </p:cNvPr>
          <p:cNvSpPr>
            <a:spLocks noGrp="1"/>
          </p:cNvSpPr>
          <p:nvPr>
            <p:ph idx="1"/>
          </p:nvPr>
        </p:nvSpPr>
        <p:spPr>
          <a:xfrm>
            <a:off x="381000" y="1249362"/>
            <a:ext cx="8382000" cy="4657621"/>
          </a:xfrm>
        </p:spPr>
        <p:txBody>
          <a:bodyPr/>
          <a:lstStyle/>
          <a:p>
            <a:r>
              <a:rPr lang="en-US" sz="2400" dirty="0"/>
              <a:t>What We Know</a:t>
            </a:r>
          </a:p>
          <a:p>
            <a:pPr lvl="1"/>
            <a:r>
              <a:rPr lang="en-US" sz="2000" dirty="0">
                <a:solidFill>
                  <a:schemeClr val="bg2"/>
                </a:solidFill>
                <a:latin typeface="Arial"/>
                <a:cs typeface="Arial"/>
              </a:rPr>
              <a:t>Positive knowledge sharing methods are less mature and rarely institutionalized in Black communities</a:t>
            </a:r>
          </a:p>
          <a:p>
            <a:pPr lvl="1"/>
            <a:r>
              <a:rPr lang="en-US" sz="2000" dirty="0">
                <a:solidFill>
                  <a:schemeClr val="bg2"/>
                </a:solidFill>
                <a:latin typeface="Arial"/>
                <a:cs typeface="Arial"/>
              </a:rPr>
              <a:t>40% of the US prison population is Black, while Blacks represent just 13.4% of the US population</a:t>
            </a:r>
          </a:p>
          <a:p>
            <a:pPr lvl="1"/>
            <a:endParaRPr lang="en-US" sz="2000" dirty="0">
              <a:solidFill>
                <a:schemeClr val="bg2"/>
              </a:solidFill>
              <a:latin typeface="Arial"/>
              <a:cs typeface="Arial"/>
            </a:endParaRPr>
          </a:p>
          <a:p>
            <a:r>
              <a:rPr lang="en-US" sz="2400" dirty="0"/>
              <a:t>Where’s the Positive Narrative?</a:t>
            </a:r>
          </a:p>
          <a:p>
            <a:pPr lvl="1"/>
            <a:r>
              <a:rPr lang="en-US" sz="2000" dirty="0">
                <a:solidFill>
                  <a:schemeClr val="bg2"/>
                </a:solidFill>
                <a:latin typeface="Arial"/>
                <a:cs typeface="Arial"/>
              </a:rPr>
              <a:t>There are almost twice as many Black men in college than prison.</a:t>
            </a:r>
          </a:p>
          <a:p>
            <a:pPr lvl="1"/>
            <a:r>
              <a:rPr lang="en-US" sz="2000" dirty="0">
                <a:solidFill>
                  <a:schemeClr val="bg2"/>
                </a:solidFill>
                <a:latin typeface="Arial"/>
                <a:cs typeface="Arial"/>
              </a:rPr>
              <a:t>The share of Black men in poverty has fallen from 41% in 1960 to 18% today</a:t>
            </a:r>
            <a:endParaRPr lang="en-US" sz="2000">
              <a:solidFill>
                <a:schemeClr val="bg2"/>
              </a:solidFill>
              <a:latin typeface="Arial"/>
              <a:cs typeface="Arial"/>
            </a:endParaRPr>
          </a:p>
          <a:p>
            <a:pPr lvl="1"/>
            <a:r>
              <a:rPr lang="en-US" sz="2000" dirty="0">
                <a:solidFill>
                  <a:schemeClr val="bg2"/>
                </a:solidFill>
                <a:latin typeface="Arial"/>
                <a:cs typeface="Arial"/>
              </a:rPr>
              <a:t>The share of Black men in the middle class has risen from 38% in 1960 to 57% today</a:t>
            </a:r>
          </a:p>
        </p:txBody>
      </p:sp>
      <p:sp>
        <p:nvSpPr>
          <p:cNvPr id="4" name="TextBox 3">
            <a:extLst>
              <a:ext uri="{FF2B5EF4-FFF2-40B4-BE49-F238E27FC236}">
                <a16:creationId xmlns:a16="http://schemas.microsoft.com/office/drawing/2014/main" id="{47975572-5A3F-47FA-8373-FE788570B1E7}"/>
              </a:ext>
            </a:extLst>
          </p:cNvPr>
          <p:cNvSpPr txBox="1"/>
          <p:nvPr/>
        </p:nvSpPr>
        <p:spPr>
          <a:xfrm>
            <a:off x="382438" y="5975230"/>
            <a:ext cx="817784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b="0" dirty="0">
                <a:solidFill>
                  <a:srgbClr val="000000"/>
                </a:solidFill>
                <a:latin typeface="Arial"/>
                <a:cs typeface="Arial"/>
              </a:rPr>
              <a:t>For more, see for exampl</a:t>
            </a:r>
            <a:r>
              <a:rPr lang="en-US" sz="1400" b="0" dirty="0">
                <a:solidFill>
                  <a:schemeClr val="bg2"/>
                </a:solidFill>
                <a:latin typeface="Arial"/>
                <a:cs typeface="Arial"/>
              </a:rPr>
              <a:t>e, https://www.washingtonpost.com/education/2019/02/26/debunking-myths-about-black-students-using-data-logic/</a:t>
            </a:r>
            <a:endParaRPr lang="en-US" sz="1400" b="0" dirty="0">
              <a:solidFill>
                <a:schemeClr val="bg2"/>
              </a:solidFill>
              <a:cs typeface="Arial" charset="0"/>
            </a:endParaRPr>
          </a:p>
        </p:txBody>
      </p:sp>
    </p:spTree>
    <p:extLst>
      <p:ext uri="{BB962C8B-B14F-4D97-AF65-F5344CB8AC3E}">
        <p14:creationId xmlns:p14="http://schemas.microsoft.com/office/powerpoint/2010/main" val="68394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A145544-6C6D-475D-BE2E-EB5E264DAF7D}"/>
              </a:ext>
            </a:extLst>
          </p:cNvPr>
          <p:cNvSpPr/>
          <p:nvPr/>
        </p:nvSpPr>
        <p:spPr bwMode="auto">
          <a:xfrm>
            <a:off x="1083926" y="1559103"/>
            <a:ext cx="7310061" cy="3726950"/>
          </a:xfrm>
          <a:prstGeom prst="roundRect">
            <a:avLst/>
          </a:prstGeom>
          <a:solidFill>
            <a:schemeClr val="accent5"/>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50000"/>
              </a:lnSpc>
              <a:spcBef>
                <a:spcPct val="0"/>
              </a:spcBef>
              <a:spcAft>
                <a:spcPct val="0"/>
              </a:spcAft>
              <a:buClrTx/>
              <a:buSzTx/>
              <a:buFontTx/>
              <a:buNone/>
              <a:tabLst/>
            </a:pPr>
            <a:r>
              <a:rPr lang="en-US" dirty="0">
                <a:solidFill>
                  <a:srgbClr val="FFFFFF"/>
                </a:solidFill>
                <a:latin typeface="Arial"/>
                <a:cs typeface="Arial"/>
              </a:rPr>
              <a:t>T</a:t>
            </a:r>
            <a:r>
              <a:rPr lang="en-US" b="0" dirty="0">
                <a:solidFill>
                  <a:srgbClr val="FFFFFF"/>
                </a:solidFill>
                <a:latin typeface="Arial"/>
                <a:cs typeface="Arial"/>
              </a:rPr>
              <a:t>he reality is that most young Black males are not incarcerated, most do not commit crimes, and most of them do not terrorize their communities. Most are caring, loving, and thoughtful sons, brothers, cousins, nephews, uncles, and, in some cases, fathers. (Howard, 2012)</a:t>
            </a:r>
            <a:r>
              <a:rPr lang="en-US" b="0" dirty="0">
                <a:latin typeface="Arial"/>
                <a:ea typeface="Garamond"/>
                <a:cs typeface="Arial"/>
              </a:rPr>
              <a:t>​</a:t>
            </a:r>
            <a:endParaRPr lang="en-US" b="0" i="0" u="none" strike="noStrike" cap="none" normalizeH="0" baseline="0" dirty="0">
              <a:ln>
                <a:noFill/>
              </a:ln>
              <a:effectLst/>
              <a:latin typeface="Arial"/>
              <a:cs typeface="Arial"/>
            </a:endParaRPr>
          </a:p>
        </p:txBody>
      </p:sp>
      <p:sp>
        <p:nvSpPr>
          <p:cNvPr id="5" name="TextBox 4">
            <a:extLst>
              <a:ext uri="{FF2B5EF4-FFF2-40B4-BE49-F238E27FC236}">
                <a16:creationId xmlns:a16="http://schemas.microsoft.com/office/drawing/2014/main" id="{327E2E79-1D79-4C0F-8277-3ACF89F47ADC}"/>
              </a:ext>
            </a:extLst>
          </p:cNvPr>
          <p:cNvSpPr txBox="1"/>
          <p:nvPr/>
        </p:nvSpPr>
        <p:spPr>
          <a:xfrm>
            <a:off x="863029" y="6192748"/>
            <a:ext cx="776469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0" dirty="0">
                <a:solidFill>
                  <a:srgbClr val="222222"/>
                </a:solidFill>
                <a:latin typeface="Arial"/>
                <a:cs typeface="Arial"/>
              </a:rPr>
              <a:t>Howard, T. C., </a:t>
            </a:r>
            <a:r>
              <a:rPr lang="en-US" sz="1200" b="0" dirty="0" err="1">
                <a:solidFill>
                  <a:srgbClr val="222222"/>
                </a:solidFill>
                <a:latin typeface="Arial"/>
                <a:cs typeface="Arial"/>
              </a:rPr>
              <a:t>Flennaugh</a:t>
            </a:r>
            <a:r>
              <a:rPr lang="en-US" sz="1200" b="0" dirty="0">
                <a:solidFill>
                  <a:srgbClr val="222222"/>
                </a:solidFill>
                <a:latin typeface="Arial"/>
                <a:cs typeface="Arial"/>
              </a:rPr>
              <a:t>, T. K., &amp; Terry Sr, C. L. (2012). Black males, social imagery, and the disruption of pathological identities: Implications for research and teaching. </a:t>
            </a:r>
            <a:r>
              <a:rPr lang="en-US" sz="1200" b="0" i="1" dirty="0">
                <a:solidFill>
                  <a:srgbClr val="222222"/>
                </a:solidFill>
                <a:latin typeface="Arial"/>
                <a:cs typeface="Arial"/>
              </a:rPr>
              <a:t>Educational Foundations</a:t>
            </a:r>
            <a:r>
              <a:rPr lang="en-US" sz="1200" b="0" dirty="0">
                <a:solidFill>
                  <a:srgbClr val="222222"/>
                </a:solidFill>
                <a:latin typeface="Arial"/>
                <a:cs typeface="Arial"/>
              </a:rPr>
              <a:t>, </a:t>
            </a:r>
            <a:r>
              <a:rPr lang="en-US" sz="1200" b="0" i="1" dirty="0">
                <a:solidFill>
                  <a:srgbClr val="222222"/>
                </a:solidFill>
                <a:latin typeface="Arial"/>
                <a:cs typeface="Arial"/>
              </a:rPr>
              <a:t>26</a:t>
            </a:r>
            <a:r>
              <a:rPr lang="en-US" sz="1200" b="0" dirty="0">
                <a:solidFill>
                  <a:srgbClr val="222222"/>
                </a:solidFill>
                <a:latin typeface="Arial"/>
                <a:cs typeface="Arial"/>
              </a:rPr>
              <a:t>, 85-102.</a:t>
            </a:r>
            <a:endParaRPr lang="en-US" sz="1200" b="0" dirty="0">
              <a:latin typeface="Arial"/>
            </a:endParaRPr>
          </a:p>
        </p:txBody>
      </p:sp>
    </p:spTree>
    <p:extLst>
      <p:ext uri="{BB962C8B-B14F-4D97-AF65-F5344CB8AC3E}">
        <p14:creationId xmlns:p14="http://schemas.microsoft.com/office/powerpoint/2010/main" val="2279973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AA594-0B99-4C4B-8B0D-59DE86B5A2CB}"/>
              </a:ext>
            </a:extLst>
          </p:cNvPr>
          <p:cNvSpPr>
            <a:spLocks noGrp="1"/>
          </p:cNvSpPr>
          <p:nvPr>
            <p:ph type="title"/>
          </p:nvPr>
        </p:nvSpPr>
        <p:spPr/>
        <p:txBody>
          <a:bodyPr/>
          <a:lstStyle/>
          <a:p>
            <a:r>
              <a:rPr lang="en-US" sz="3200" dirty="0"/>
              <a:t>What is the Missing Narrative?</a:t>
            </a:r>
          </a:p>
        </p:txBody>
      </p:sp>
      <p:graphicFrame>
        <p:nvGraphicFramePr>
          <p:cNvPr id="4" name="Table 4">
            <a:extLst>
              <a:ext uri="{FF2B5EF4-FFF2-40B4-BE49-F238E27FC236}">
                <a16:creationId xmlns:a16="http://schemas.microsoft.com/office/drawing/2014/main" id="{A032C161-8BFC-4E3C-BC32-968A44BE90CD}"/>
              </a:ext>
            </a:extLst>
          </p:cNvPr>
          <p:cNvGraphicFramePr>
            <a:graphicFrameLocks noGrp="1"/>
          </p:cNvGraphicFramePr>
          <p:nvPr>
            <p:ph idx="1"/>
            <p:extLst>
              <p:ext uri="{D42A27DB-BD31-4B8C-83A1-F6EECF244321}">
                <p14:modId xmlns:p14="http://schemas.microsoft.com/office/powerpoint/2010/main" val="4263294062"/>
              </p:ext>
            </p:extLst>
          </p:nvPr>
        </p:nvGraphicFramePr>
        <p:xfrm>
          <a:off x="947468" y="3431971"/>
          <a:ext cx="7831666" cy="2606984"/>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val="2788499709"/>
                    </a:ext>
                  </a:extLst>
                </a:gridCol>
                <a:gridCol w="4097866">
                  <a:extLst>
                    <a:ext uri="{9D8B030D-6E8A-4147-A177-3AD203B41FA5}">
                      <a16:colId xmlns:a16="http://schemas.microsoft.com/office/drawing/2014/main" val="1913242738"/>
                    </a:ext>
                  </a:extLst>
                </a:gridCol>
              </a:tblGrid>
              <a:tr h="434497">
                <a:tc>
                  <a:txBody>
                    <a:bodyPr/>
                    <a:lstStyle/>
                    <a:p>
                      <a:r>
                        <a:rPr lang="en-US" dirty="0"/>
                        <a:t>Capturing the Stories (Qualitative)</a:t>
                      </a:r>
                    </a:p>
                  </a:txBody>
                  <a:tcPr/>
                </a:tc>
                <a:tc>
                  <a:txBody>
                    <a:bodyPr/>
                    <a:lstStyle/>
                    <a:p>
                      <a:r>
                        <a:rPr lang="en-US" dirty="0"/>
                        <a:t>Expanding the Scope (Quantitative)</a:t>
                      </a:r>
                    </a:p>
                  </a:txBody>
                  <a:tcPr/>
                </a:tc>
                <a:extLst>
                  <a:ext uri="{0D108BD9-81ED-4DB2-BD59-A6C34878D82A}">
                    <a16:rowId xmlns:a16="http://schemas.microsoft.com/office/drawing/2014/main" val="3635866824"/>
                  </a:ext>
                </a:extLst>
              </a:tr>
              <a:tr h="2172487">
                <a:tc>
                  <a:txBody>
                    <a:bodyPr/>
                    <a:lstStyle/>
                    <a:p>
                      <a:pPr marL="0" indent="0">
                        <a:buFont typeface="Arial" panose="020B0604020202020204" pitchFamily="34" charset="0"/>
                        <a:buNone/>
                      </a:pPr>
                      <a:r>
                        <a:rPr lang="en-US" dirty="0"/>
                        <a:t>Study 1: Capturing the Stories</a:t>
                      </a:r>
                    </a:p>
                    <a:p>
                      <a:pPr marL="285750" indent="-285750">
                        <a:buFont typeface="Arial" panose="020B0604020202020204" pitchFamily="34" charset="0"/>
                        <a:buChar char="•"/>
                      </a:pPr>
                      <a:r>
                        <a:rPr lang="en-US" dirty="0"/>
                        <a:t>20 Black Males </a:t>
                      </a:r>
                      <a:r>
                        <a:rPr lang="en-US"/>
                        <a:t>(ages 18 to 83)</a:t>
                      </a: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have been three key experiences in your development that have…? What are the lessons that you have learned?</a:t>
                      </a:r>
                    </a:p>
                    <a:p>
                      <a:pPr marL="285750" indent="-285750">
                        <a:buFont typeface="Arial" panose="020B0604020202020204" pitchFamily="34" charset="0"/>
                        <a:buChar char="•"/>
                      </a:pPr>
                      <a:endParaRPr lang="en-US" dirty="0"/>
                    </a:p>
                  </a:txBody>
                  <a:tcPr/>
                </a:tc>
                <a:tc>
                  <a:txBody>
                    <a:bodyPr/>
                    <a:lstStyle/>
                    <a:p>
                      <a:r>
                        <a:rPr lang="en-US" dirty="0"/>
                        <a:t>Study 2: Expanding the Scope</a:t>
                      </a:r>
                    </a:p>
                    <a:p>
                      <a:pPr marL="285750" indent="-285750">
                        <a:buFont typeface="Arial" panose="020B0604020202020204" pitchFamily="34" charset="0"/>
                        <a:buChar char="•"/>
                      </a:pPr>
                      <a:r>
                        <a:rPr lang="en-US" dirty="0"/>
                        <a:t>National sample to validate and expand on the interviews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Study 3</a:t>
                      </a:r>
                    </a:p>
                    <a:p>
                      <a:pPr marL="285750" indent="-285750">
                        <a:buFont typeface="Arial" panose="020B0604020202020204" pitchFamily="34" charset="0"/>
                        <a:buChar char="•"/>
                      </a:pPr>
                      <a:r>
                        <a:rPr lang="en-US" dirty="0"/>
                        <a:t>Mapping the experiences to the support systems, strategies, &amp; lessons</a:t>
                      </a:r>
                    </a:p>
                  </a:txBody>
                  <a:tcPr/>
                </a:tc>
                <a:extLst>
                  <a:ext uri="{0D108BD9-81ED-4DB2-BD59-A6C34878D82A}">
                    <a16:rowId xmlns:a16="http://schemas.microsoft.com/office/drawing/2014/main" val="492938946"/>
                  </a:ext>
                </a:extLst>
              </a:tr>
            </a:tbl>
          </a:graphicData>
        </a:graphic>
      </p:graphicFrame>
      <p:sp>
        <p:nvSpPr>
          <p:cNvPr id="5" name="Content Placeholder 2">
            <a:extLst>
              <a:ext uri="{FF2B5EF4-FFF2-40B4-BE49-F238E27FC236}">
                <a16:creationId xmlns:a16="http://schemas.microsoft.com/office/drawing/2014/main" id="{9E2786EF-6FF5-4CA4-8120-6B999EE42D91}"/>
              </a:ext>
            </a:extLst>
          </p:cNvPr>
          <p:cNvSpPr txBox="1">
            <a:spLocks/>
          </p:cNvSpPr>
          <p:nvPr/>
        </p:nvSpPr>
        <p:spPr bwMode="auto">
          <a:xfrm>
            <a:off x="80513" y="1940943"/>
            <a:ext cx="8991600" cy="14938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60000"/>
              </a:spcBef>
              <a:spcAft>
                <a:spcPct val="0"/>
              </a:spcAft>
              <a:buClr>
                <a:srgbClr val="000000"/>
              </a:buClr>
              <a:buChar char="•"/>
              <a:defRPr sz="2800">
                <a:solidFill>
                  <a:srgbClr val="000000"/>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rgbClr val="000000"/>
              </a:buClr>
              <a:buFont typeface="Garamond" pitchFamily="18" charset="0"/>
              <a:buChar char="−"/>
              <a:defRPr sz="2400">
                <a:solidFill>
                  <a:srgbClr val="000000"/>
                </a:solidFill>
                <a:latin typeface="Arial" pitchFamily="34" charset="0"/>
                <a:cs typeface="Arial" pitchFamily="34" charset="0"/>
              </a:defRPr>
            </a:lvl2pPr>
            <a:lvl3pPr marL="1143000" indent="-228600" algn="l" rtl="0" eaLnBrk="1" fontAlgn="base" hangingPunct="1">
              <a:spcBef>
                <a:spcPct val="20000"/>
              </a:spcBef>
              <a:spcAft>
                <a:spcPct val="0"/>
              </a:spcAft>
              <a:buClr>
                <a:srgbClr val="000000"/>
              </a:buClr>
              <a:buChar char="•"/>
              <a:defRPr sz="2000">
                <a:solidFill>
                  <a:srgbClr val="000000"/>
                </a:solidFill>
                <a:latin typeface="Arial" pitchFamily="34" charset="0"/>
                <a:cs typeface="Arial" pitchFamily="34" charset="0"/>
              </a:defRPr>
            </a:lvl3pPr>
            <a:lvl4pPr marL="1600200" indent="-228600" algn="l" rtl="0" eaLnBrk="1" fontAlgn="base" hangingPunct="1">
              <a:spcBef>
                <a:spcPct val="20000"/>
              </a:spcBef>
              <a:spcAft>
                <a:spcPct val="0"/>
              </a:spcAft>
              <a:buClr>
                <a:srgbClr val="000000"/>
              </a:buClr>
              <a:buFont typeface="Garamond" pitchFamily="18" charset="0"/>
              <a:buChar char="−"/>
              <a:defRPr sz="1600">
                <a:solidFill>
                  <a:srgbClr val="000000"/>
                </a:solidFill>
                <a:latin typeface="Arial" pitchFamily="34" charset="0"/>
                <a:cs typeface="Arial" pitchFamily="34" charset="0"/>
              </a:defRPr>
            </a:lvl4pPr>
            <a:lvl5pPr marL="2057400" indent="-228600" algn="l" rtl="0" eaLnBrk="1" fontAlgn="base" hangingPunct="1">
              <a:spcBef>
                <a:spcPct val="20000"/>
              </a:spcBef>
              <a:spcAft>
                <a:spcPct val="0"/>
              </a:spcAft>
              <a:buClr>
                <a:srgbClr val="000000"/>
              </a:buClr>
              <a:buChar char="•"/>
              <a:defRPr sz="1600">
                <a:solidFill>
                  <a:srgbClr val="000000"/>
                </a:solidFill>
                <a:latin typeface="Arial" pitchFamily="34" charset="0"/>
                <a:cs typeface="Arial" pitchFamily="34" charset="0"/>
              </a:defRPr>
            </a:lvl5pPr>
            <a:lvl6pPr marL="2514600" indent="-228600" algn="l" rtl="0" eaLnBrk="1" fontAlgn="base" hangingPunct="1">
              <a:spcBef>
                <a:spcPct val="20000"/>
              </a:spcBef>
              <a:spcAft>
                <a:spcPct val="0"/>
              </a:spcAft>
              <a:buClr>
                <a:srgbClr val="000000"/>
              </a:buClr>
              <a:buChar char="•"/>
              <a:defRPr sz="1600">
                <a:solidFill>
                  <a:srgbClr val="000000"/>
                </a:solidFill>
                <a:latin typeface="+mn-lt"/>
              </a:defRPr>
            </a:lvl6pPr>
            <a:lvl7pPr marL="2971800" indent="-228600" algn="l" rtl="0" eaLnBrk="1" fontAlgn="base" hangingPunct="1">
              <a:spcBef>
                <a:spcPct val="20000"/>
              </a:spcBef>
              <a:spcAft>
                <a:spcPct val="0"/>
              </a:spcAft>
              <a:buClr>
                <a:srgbClr val="000000"/>
              </a:buClr>
              <a:buChar char="•"/>
              <a:defRPr sz="1600">
                <a:solidFill>
                  <a:srgbClr val="000000"/>
                </a:solidFill>
                <a:latin typeface="+mn-lt"/>
              </a:defRPr>
            </a:lvl7pPr>
            <a:lvl8pPr marL="3429000" indent="-228600" algn="l" rtl="0" eaLnBrk="1" fontAlgn="base" hangingPunct="1">
              <a:spcBef>
                <a:spcPct val="20000"/>
              </a:spcBef>
              <a:spcAft>
                <a:spcPct val="0"/>
              </a:spcAft>
              <a:buClr>
                <a:srgbClr val="000000"/>
              </a:buClr>
              <a:buChar char="•"/>
              <a:defRPr sz="1600">
                <a:solidFill>
                  <a:srgbClr val="000000"/>
                </a:solidFill>
                <a:latin typeface="+mn-lt"/>
              </a:defRPr>
            </a:lvl8pPr>
            <a:lvl9pPr marL="3886200" indent="-228600" algn="l" rtl="0" eaLnBrk="1" fontAlgn="base" hangingPunct="1">
              <a:spcBef>
                <a:spcPct val="20000"/>
              </a:spcBef>
              <a:spcAft>
                <a:spcPct val="0"/>
              </a:spcAft>
              <a:buClr>
                <a:srgbClr val="000000"/>
              </a:buClr>
              <a:buChar char="•"/>
              <a:defRPr sz="1600">
                <a:solidFill>
                  <a:srgbClr val="000000"/>
                </a:solidFill>
                <a:latin typeface="+mn-lt"/>
              </a:defRPr>
            </a:lvl9pPr>
          </a:lstStyle>
          <a:p>
            <a:pPr lvl="1"/>
            <a:r>
              <a:rPr lang="en-US" b="0" kern="0" dirty="0">
                <a:solidFill>
                  <a:schemeClr val="bg2"/>
                </a:solidFill>
                <a:latin typeface="Arial"/>
                <a:cs typeface="Arial"/>
              </a:rPr>
              <a:t>There are positive experiences and lessons learned that have led to an increasing number of Black men positively impacting society, but they have not been widely shared.</a:t>
            </a:r>
            <a:endParaRPr lang="en-US" dirty="0">
              <a:solidFill>
                <a:schemeClr val="bg2"/>
              </a:solidFill>
            </a:endParaRPr>
          </a:p>
        </p:txBody>
      </p:sp>
    </p:spTree>
    <p:extLst>
      <p:ext uri="{BB962C8B-B14F-4D97-AF65-F5344CB8AC3E}">
        <p14:creationId xmlns:p14="http://schemas.microsoft.com/office/powerpoint/2010/main" val="1258677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85FAF-3CBF-4EB1-91C6-D0D2DF54DA38}"/>
              </a:ext>
            </a:extLst>
          </p:cNvPr>
          <p:cNvSpPr>
            <a:spLocks noGrp="1"/>
          </p:cNvSpPr>
          <p:nvPr>
            <p:ph type="title"/>
          </p:nvPr>
        </p:nvSpPr>
        <p:spPr>
          <a:xfrm>
            <a:off x="128296" y="76191"/>
            <a:ext cx="7848600" cy="792162"/>
          </a:xfrm>
        </p:spPr>
        <p:txBody>
          <a:bodyPr/>
          <a:lstStyle/>
          <a:p>
            <a:r>
              <a:rPr lang="en-US" dirty="0"/>
              <a:t>Key Experiences</a:t>
            </a:r>
          </a:p>
        </p:txBody>
      </p:sp>
      <p:graphicFrame>
        <p:nvGraphicFramePr>
          <p:cNvPr id="10" name="Content Placeholder 9">
            <a:extLst>
              <a:ext uri="{FF2B5EF4-FFF2-40B4-BE49-F238E27FC236}">
                <a16:creationId xmlns:a16="http://schemas.microsoft.com/office/drawing/2014/main" id="{BD8F2CBD-A5DA-4062-BA46-6F2AF1009353}"/>
              </a:ext>
            </a:extLst>
          </p:cNvPr>
          <p:cNvGraphicFramePr>
            <a:graphicFrameLocks noGrp="1"/>
          </p:cNvGraphicFramePr>
          <p:nvPr>
            <p:ph idx="1"/>
            <p:extLst>
              <p:ext uri="{D42A27DB-BD31-4B8C-83A1-F6EECF244321}">
                <p14:modId xmlns:p14="http://schemas.microsoft.com/office/powerpoint/2010/main" val="3926042504"/>
              </p:ext>
            </p:extLst>
          </p:nvPr>
        </p:nvGraphicFramePr>
        <p:xfrm>
          <a:off x="242596" y="881409"/>
          <a:ext cx="3224504" cy="5819916"/>
        </p:xfrm>
        <a:graphic>
          <a:graphicData uri="http://schemas.openxmlformats.org/drawingml/2006/table">
            <a:tbl>
              <a:tblPr firstCol="1" bandRow="1">
                <a:tableStyleId>{C4B1156A-380E-4F78-BDF5-A606A8083BF9}</a:tableStyleId>
              </a:tblPr>
              <a:tblGrid>
                <a:gridCol w="3224504">
                  <a:extLst>
                    <a:ext uri="{9D8B030D-6E8A-4147-A177-3AD203B41FA5}">
                      <a16:colId xmlns:a16="http://schemas.microsoft.com/office/drawing/2014/main" val="3969168568"/>
                    </a:ext>
                  </a:extLst>
                </a:gridCol>
              </a:tblGrid>
              <a:tr h="294057">
                <a:tc>
                  <a:txBody>
                    <a:bodyPr/>
                    <a:lstStyle/>
                    <a:p>
                      <a:pPr marL="0" marR="0" algn="just">
                        <a:lnSpc>
                          <a:spcPct val="107000"/>
                        </a:lnSpc>
                        <a:spcBef>
                          <a:spcPts val="0"/>
                        </a:spcBef>
                        <a:spcAft>
                          <a:spcPts val="0"/>
                        </a:spcAft>
                      </a:pPr>
                      <a:r>
                        <a:rPr lang="en-US" sz="1400" b="1" dirty="0">
                          <a:effectLst/>
                        </a:rPr>
                        <a:t>Expanding knowledge</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967" marR="369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645990"/>
                  </a:ext>
                </a:extLst>
              </a:tr>
              <a:tr h="294057">
                <a:tc>
                  <a:txBody>
                    <a:bodyPr/>
                    <a:lstStyle/>
                    <a:p>
                      <a:pPr marL="0" marR="0" algn="just">
                        <a:lnSpc>
                          <a:spcPct val="107000"/>
                        </a:lnSpc>
                        <a:spcBef>
                          <a:spcPts val="0"/>
                        </a:spcBef>
                        <a:spcAft>
                          <a:spcPts val="0"/>
                        </a:spcAft>
                      </a:pPr>
                      <a:r>
                        <a:rPr lang="en-US" sz="1400" b="1" dirty="0">
                          <a:effectLst/>
                        </a:rPr>
                        <a:t>Exposure to something bigger</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967" marR="369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7576481"/>
                  </a:ext>
                </a:extLst>
              </a:tr>
              <a:tr h="294057">
                <a:tc>
                  <a:txBody>
                    <a:bodyPr/>
                    <a:lstStyle/>
                    <a:p>
                      <a:pPr marL="0" marR="0" algn="just">
                        <a:lnSpc>
                          <a:spcPct val="107000"/>
                        </a:lnSpc>
                        <a:spcBef>
                          <a:spcPts val="0"/>
                        </a:spcBef>
                        <a:spcAft>
                          <a:spcPts val="0"/>
                        </a:spcAft>
                      </a:pPr>
                      <a:r>
                        <a:rPr lang="en-US" sz="1400" b="1" dirty="0">
                          <a:effectLst/>
                        </a:rPr>
                        <a:t>Job shadowing</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967" marR="369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0236276"/>
                  </a:ext>
                </a:extLst>
              </a:tr>
              <a:tr h="294057">
                <a:tc>
                  <a:txBody>
                    <a:bodyPr/>
                    <a:lstStyle/>
                    <a:p>
                      <a:pPr marL="0" marR="0" algn="just">
                        <a:lnSpc>
                          <a:spcPct val="107000"/>
                        </a:lnSpc>
                        <a:spcBef>
                          <a:spcPts val="0"/>
                        </a:spcBef>
                        <a:spcAft>
                          <a:spcPts val="0"/>
                        </a:spcAft>
                      </a:pPr>
                      <a:r>
                        <a:rPr lang="en-US" sz="1400" b="1" dirty="0">
                          <a:effectLst/>
                        </a:rPr>
                        <a:t>Operating in multiple boundaries</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967" marR="369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0134326"/>
                  </a:ext>
                </a:extLst>
              </a:tr>
              <a:tr h="294057">
                <a:tc>
                  <a:txBody>
                    <a:bodyPr/>
                    <a:lstStyle/>
                    <a:p>
                      <a:pPr marL="0" marR="0" algn="just">
                        <a:lnSpc>
                          <a:spcPct val="107000"/>
                        </a:lnSpc>
                        <a:spcBef>
                          <a:spcPts val="0"/>
                        </a:spcBef>
                        <a:spcAft>
                          <a:spcPts val="0"/>
                        </a:spcAft>
                      </a:pPr>
                      <a:r>
                        <a:rPr lang="en-US" sz="1400" b="1" dirty="0">
                          <a:effectLst/>
                        </a:rPr>
                        <a:t>New culture</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967" marR="369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994965"/>
                  </a:ext>
                </a:extLst>
              </a:tr>
              <a:tr h="294057">
                <a:tc>
                  <a:txBody>
                    <a:bodyPr/>
                    <a:lstStyle/>
                    <a:p>
                      <a:pPr marL="0" marR="0" algn="just">
                        <a:lnSpc>
                          <a:spcPct val="107000"/>
                        </a:lnSpc>
                        <a:spcBef>
                          <a:spcPts val="0"/>
                        </a:spcBef>
                        <a:spcAft>
                          <a:spcPts val="0"/>
                        </a:spcAft>
                      </a:pPr>
                      <a:r>
                        <a:rPr lang="en-US" sz="1400" b="1" dirty="0">
                          <a:effectLst/>
                        </a:rPr>
                        <a:t>Diverse social settings</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967" marR="369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6419177"/>
                  </a:ext>
                </a:extLst>
              </a:tr>
              <a:tr h="294057">
                <a:tc>
                  <a:txBody>
                    <a:bodyPr/>
                    <a:lstStyle/>
                    <a:p>
                      <a:pPr marL="0" marR="0" algn="just">
                        <a:lnSpc>
                          <a:spcPct val="107000"/>
                        </a:lnSpc>
                        <a:spcBef>
                          <a:spcPts val="0"/>
                        </a:spcBef>
                        <a:spcAft>
                          <a:spcPts val="0"/>
                        </a:spcAft>
                      </a:pPr>
                      <a:r>
                        <a:rPr lang="en-US" sz="1400" b="1" dirty="0">
                          <a:effectLst/>
                        </a:rPr>
                        <a:t>Change in environment</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967" marR="369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8243382"/>
                  </a:ext>
                </a:extLst>
              </a:tr>
              <a:tr h="294057">
                <a:tc>
                  <a:txBody>
                    <a:bodyPr/>
                    <a:lstStyle/>
                    <a:p>
                      <a:pPr marL="0" marR="0" algn="just">
                        <a:lnSpc>
                          <a:spcPct val="107000"/>
                        </a:lnSpc>
                        <a:spcBef>
                          <a:spcPts val="0"/>
                        </a:spcBef>
                        <a:spcAft>
                          <a:spcPts val="0"/>
                        </a:spcAft>
                      </a:pPr>
                      <a:r>
                        <a:rPr lang="en-US" sz="1400" b="1" dirty="0">
                          <a:effectLst/>
                        </a:rPr>
                        <a:t>Church leadership</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967" marR="369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8614297"/>
                  </a:ext>
                </a:extLst>
              </a:tr>
              <a:tr h="294057">
                <a:tc>
                  <a:txBody>
                    <a:bodyPr/>
                    <a:lstStyle/>
                    <a:p>
                      <a:pPr marL="0" marR="0" algn="just">
                        <a:lnSpc>
                          <a:spcPct val="107000"/>
                        </a:lnSpc>
                        <a:spcBef>
                          <a:spcPts val="0"/>
                        </a:spcBef>
                        <a:spcAft>
                          <a:spcPts val="0"/>
                        </a:spcAft>
                      </a:pPr>
                      <a:r>
                        <a:rPr lang="en-US" sz="1400" b="1" dirty="0">
                          <a:effectLst/>
                        </a:rPr>
                        <a:t>School leadership</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967" marR="369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0384762"/>
                  </a:ext>
                </a:extLst>
              </a:tr>
              <a:tr h="294057">
                <a:tc>
                  <a:txBody>
                    <a:bodyPr/>
                    <a:lstStyle/>
                    <a:p>
                      <a:pPr marL="0" marR="0" algn="just">
                        <a:lnSpc>
                          <a:spcPct val="107000"/>
                        </a:lnSpc>
                        <a:spcBef>
                          <a:spcPts val="0"/>
                        </a:spcBef>
                        <a:spcAft>
                          <a:spcPts val="0"/>
                        </a:spcAft>
                      </a:pPr>
                      <a:r>
                        <a:rPr lang="en-US" sz="1400" b="1">
                          <a:effectLst/>
                        </a:rPr>
                        <a:t>Organizational leadership</a:t>
                      </a:r>
                    </a:p>
                  </a:txBody>
                  <a:tcPr marL="36967" marR="369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8007315"/>
                  </a:ext>
                </a:extLst>
              </a:tr>
              <a:tr h="294057">
                <a:tc>
                  <a:txBody>
                    <a:bodyPr/>
                    <a:lstStyle/>
                    <a:p>
                      <a:pPr marL="0" marR="0" algn="just">
                        <a:lnSpc>
                          <a:spcPct val="107000"/>
                        </a:lnSpc>
                        <a:spcBef>
                          <a:spcPts val="0"/>
                        </a:spcBef>
                        <a:spcAft>
                          <a:spcPts val="0"/>
                        </a:spcAft>
                      </a:pPr>
                      <a:r>
                        <a:rPr lang="en-US" sz="1400" b="1" dirty="0">
                          <a:effectLst/>
                        </a:rPr>
                        <a:t>Community leadership</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967" marR="369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598068"/>
                  </a:ext>
                </a:extLst>
              </a:tr>
              <a:tr h="294057">
                <a:tc>
                  <a:txBody>
                    <a:bodyPr/>
                    <a:lstStyle/>
                    <a:p>
                      <a:pPr marL="0" marR="0" algn="just">
                        <a:lnSpc>
                          <a:spcPct val="107000"/>
                        </a:lnSpc>
                        <a:spcBef>
                          <a:spcPts val="0"/>
                        </a:spcBef>
                        <a:spcAft>
                          <a:spcPts val="0"/>
                        </a:spcAft>
                      </a:pPr>
                      <a:r>
                        <a:rPr lang="en-US" sz="1400" b="1" dirty="0">
                          <a:effectLst/>
                        </a:rPr>
                        <a:t>Activism</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967" marR="369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03056623"/>
                  </a:ext>
                </a:extLst>
              </a:tr>
              <a:tr h="294057">
                <a:tc>
                  <a:txBody>
                    <a:bodyPr/>
                    <a:lstStyle/>
                    <a:p>
                      <a:pPr marL="0" marR="0" algn="just">
                        <a:lnSpc>
                          <a:spcPct val="107000"/>
                        </a:lnSpc>
                        <a:spcBef>
                          <a:spcPts val="0"/>
                        </a:spcBef>
                        <a:spcAft>
                          <a:spcPts val="0"/>
                        </a:spcAft>
                      </a:pPr>
                      <a:r>
                        <a:rPr lang="en-US" sz="1400" b="1">
                          <a:effectLst/>
                        </a:rPr>
                        <a:t>Witnessed displays of Empathy</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36967" marR="369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6350245"/>
                  </a:ext>
                </a:extLst>
              </a:tr>
              <a:tr h="294057">
                <a:tc>
                  <a:txBody>
                    <a:bodyPr/>
                    <a:lstStyle/>
                    <a:p>
                      <a:pPr marL="0" marR="0" algn="just">
                        <a:lnSpc>
                          <a:spcPct val="107000"/>
                        </a:lnSpc>
                        <a:spcBef>
                          <a:spcPts val="0"/>
                        </a:spcBef>
                        <a:spcAft>
                          <a:spcPts val="0"/>
                        </a:spcAft>
                      </a:pPr>
                      <a:r>
                        <a:rPr lang="en-US" sz="1400" b="1">
                          <a:effectLst/>
                        </a:rPr>
                        <a:t>Conversations in the Black Experience</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36967" marR="369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669191"/>
                  </a:ext>
                </a:extLst>
              </a:tr>
              <a:tr h="294057">
                <a:tc>
                  <a:txBody>
                    <a:bodyPr/>
                    <a:lstStyle/>
                    <a:p>
                      <a:pPr marL="0" marR="0" algn="just">
                        <a:lnSpc>
                          <a:spcPct val="107000"/>
                        </a:lnSpc>
                        <a:spcBef>
                          <a:spcPts val="0"/>
                        </a:spcBef>
                        <a:spcAft>
                          <a:spcPts val="0"/>
                        </a:spcAft>
                      </a:pPr>
                      <a:r>
                        <a:rPr lang="en-US" sz="1400" b="1" dirty="0">
                          <a:effectLst/>
                        </a:rPr>
                        <a:t>Positive Role Models</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967" marR="369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3344853"/>
                  </a:ext>
                </a:extLst>
              </a:tr>
              <a:tr h="294057">
                <a:tc>
                  <a:txBody>
                    <a:bodyPr/>
                    <a:lstStyle/>
                    <a:p>
                      <a:pPr marL="0" marR="0" algn="just">
                        <a:lnSpc>
                          <a:spcPct val="107000"/>
                        </a:lnSpc>
                        <a:spcBef>
                          <a:spcPts val="0"/>
                        </a:spcBef>
                        <a:spcAft>
                          <a:spcPts val="0"/>
                        </a:spcAft>
                      </a:pPr>
                      <a:r>
                        <a:rPr lang="en-US" sz="1400" b="1" dirty="0">
                          <a:effectLst/>
                        </a:rPr>
                        <a:t>Negative Role Models</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967" marR="369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8473227"/>
                  </a:ext>
                </a:extLst>
              </a:tr>
              <a:tr h="294057">
                <a:tc>
                  <a:txBody>
                    <a:bodyPr/>
                    <a:lstStyle/>
                    <a:p>
                      <a:pPr marL="0" marR="0" algn="just">
                        <a:lnSpc>
                          <a:spcPct val="107000"/>
                        </a:lnSpc>
                        <a:spcBef>
                          <a:spcPts val="0"/>
                        </a:spcBef>
                        <a:spcAft>
                          <a:spcPts val="0"/>
                        </a:spcAft>
                      </a:pPr>
                      <a:r>
                        <a:rPr lang="en-US" sz="1400" b="1" dirty="0">
                          <a:effectLst/>
                        </a:rPr>
                        <a:t>Mentors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967" marR="369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7153469"/>
                  </a:ext>
                </a:extLst>
              </a:tr>
              <a:tr h="294057">
                <a:tc>
                  <a:txBody>
                    <a:bodyPr/>
                    <a:lstStyle/>
                    <a:p>
                      <a:pPr marL="0" marR="0" algn="just">
                        <a:lnSpc>
                          <a:spcPct val="107000"/>
                        </a:lnSpc>
                        <a:spcBef>
                          <a:spcPts val="0"/>
                        </a:spcBef>
                        <a:spcAft>
                          <a:spcPts val="0"/>
                        </a:spcAft>
                      </a:pPr>
                      <a:r>
                        <a:rPr lang="en-US" sz="1400" b="1" dirty="0">
                          <a:effectLst/>
                        </a:rPr>
                        <a:t>Decision Point</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967" marR="369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0454879"/>
                  </a:ext>
                </a:extLst>
              </a:tr>
              <a:tr h="294057">
                <a:tc>
                  <a:txBody>
                    <a:bodyPr/>
                    <a:lstStyle/>
                    <a:p>
                      <a:pPr marL="0" lvl="0" algn="just">
                        <a:lnSpc>
                          <a:spcPct val="107000"/>
                        </a:lnSpc>
                        <a:spcBef>
                          <a:spcPts val="0"/>
                        </a:spcBef>
                        <a:spcAft>
                          <a:spcPts val="0"/>
                        </a:spcAft>
                        <a:buNone/>
                      </a:pPr>
                      <a:r>
                        <a:rPr lang="en-US" sz="1400" b="1">
                          <a:effectLst/>
                        </a:rPr>
                        <a:t>Extracurricular leadership</a:t>
                      </a:r>
                    </a:p>
                  </a:txBody>
                  <a:tcPr marL="36967" marR="36967" marT="0" marB="0">
                    <a:lnL w="0">
                      <a:noFill/>
                    </a:lnL>
                    <a:lnR w="0">
                      <a:noFill/>
                    </a:lnR>
                    <a:lnT w="12700">
                      <a:solidFill>
                        <a:schemeClr val="tx1"/>
                      </a:solidFill>
                    </a:lnT>
                    <a:lnB w="12700">
                      <a:solidFill>
                        <a:schemeClr val="tx1"/>
                      </a:solidFill>
                    </a:lnB>
                    <a:lnTlToBr w="12700" cmpd="sng">
                      <a:noFill/>
                      <a:prstDash val="solid"/>
                    </a:lnTlToBr>
                    <a:lnBlToTr w="12700" cmpd="sng">
                      <a:noFill/>
                      <a:prstDash val="solid"/>
                    </a:lnBlToTr>
                  </a:tcPr>
                </a:tc>
                <a:extLst>
                  <a:ext uri="{0D108BD9-81ED-4DB2-BD59-A6C34878D82A}">
                    <a16:rowId xmlns:a16="http://schemas.microsoft.com/office/drawing/2014/main" val="1359628273"/>
                  </a:ext>
                </a:extLst>
              </a:tr>
              <a:tr h="232833">
                <a:tc>
                  <a:txBody>
                    <a:bodyPr/>
                    <a:lstStyle/>
                    <a:p>
                      <a:pPr marL="0" marR="0" algn="just">
                        <a:lnSpc>
                          <a:spcPct val="107000"/>
                        </a:lnSpc>
                        <a:spcBef>
                          <a:spcPts val="0"/>
                        </a:spcBef>
                        <a:spcAft>
                          <a:spcPts val="0"/>
                        </a:spcAft>
                      </a:pPr>
                      <a:r>
                        <a:rPr lang="en-US" sz="1400" b="1" dirty="0">
                          <a:effectLst/>
                        </a:rPr>
                        <a:t>Personal experience with racism</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36967" marR="3696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64718772"/>
                  </a:ext>
                </a:extLst>
              </a:tr>
            </a:tbl>
          </a:graphicData>
        </a:graphic>
      </p:graphicFrame>
      <p:sp>
        <p:nvSpPr>
          <p:cNvPr id="4" name="Content Placeholder 2">
            <a:extLst>
              <a:ext uri="{FF2B5EF4-FFF2-40B4-BE49-F238E27FC236}">
                <a16:creationId xmlns:a16="http://schemas.microsoft.com/office/drawing/2014/main" id="{936572DF-3CEC-48D1-80D6-76389FB55AD5}"/>
              </a:ext>
            </a:extLst>
          </p:cNvPr>
          <p:cNvSpPr txBox="1">
            <a:spLocks/>
          </p:cNvSpPr>
          <p:nvPr/>
        </p:nvSpPr>
        <p:spPr bwMode="auto">
          <a:xfrm>
            <a:off x="3581400" y="868353"/>
            <a:ext cx="5434304" cy="2713047"/>
          </a:xfrm>
          <a:prstGeom prst="rect">
            <a:avLst/>
          </a:prstGeom>
          <a:noFill/>
          <a:ln w="9525">
            <a:solidFill>
              <a:schemeClr val="accent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60000"/>
              </a:spcBef>
              <a:spcAft>
                <a:spcPct val="0"/>
              </a:spcAft>
              <a:buClr>
                <a:srgbClr val="000000"/>
              </a:buClr>
              <a:buChar char="•"/>
              <a:defRPr sz="2800">
                <a:solidFill>
                  <a:srgbClr val="000000"/>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rgbClr val="000000"/>
              </a:buClr>
              <a:buFont typeface="Garamond" pitchFamily="18" charset="0"/>
              <a:buChar char="−"/>
              <a:defRPr sz="2400">
                <a:solidFill>
                  <a:srgbClr val="000000"/>
                </a:solidFill>
                <a:latin typeface="Arial" pitchFamily="34" charset="0"/>
                <a:cs typeface="Arial" pitchFamily="34" charset="0"/>
              </a:defRPr>
            </a:lvl2pPr>
            <a:lvl3pPr marL="1143000" indent="-228600" algn="l" rtl="0" eaLnBrk="1" fontAlgn="base" hangingPunct="1">
              <a:spcBef>
                <a:spcPct val="20000"/>
              </a:spcBef>
              <a:spcAft>
                <a:spcPct val="0"/>
              </a:spcAft>
              <a:buClr>
                <a:srgbClr val="000000"/>
              </a:buClr>
              <a:buChar char="•"/>
              <a:defRPr sz="2000">
                <a:solidFill>
                  <a:srgbClr val="000000"/>
                </a:solidFill>
                <a:latin typeface="Arial" pitchFamily="34" charset="0"/>
                <a:cs typeface="Arial" pitchFamily="34" charset="0"/>
              </a:defRPr>
            </a:lvl3pPr>
            <a:lvl4pPr marL="1600200" indent="-228600" algn="l" rtl="0" eaLnBrk="1" fontAlgn="base" hangingPunct="1">
              <a:spcBef>
                <a:spcPct val="20000"/>
              </a:spcBef>
              <a:spcAft>
                <a:spcPct val="0"/>
              </a:spcAft>
              <a:buClr>
                <a:srgbClr val="000000"/>
              </a:buClr>
              <a:buFont typeface="Garamond" pitchFamily="18" charset="0"/>
              <a:buChar char="−"/>
              <a:defRPr sz="1600">
                <a:solidFill>
                  <a:srgbClr val="000000"/>
                </a:solidFill>
                <a:latin typeface="Arial" pitchFamily="34" charset="0"/>
                <a:cs typeface="Arial" pitchFamily="34" charset="0"/>
              </a:defRPr>
            </a:lvl4pPr>
            <a:lvl5pPr marL="2057400" indent="-228600" algn="l" rtl="0" eaLnBrk="1" fontAlgn="base" hangingPunct="1">
              <a:spcBef>
                <a:spcPct val="20000"/>
              </a:spcBef>
              <a:spcAft>
                <a:spcPct val="0"/>
              </a:spcAft>
              <a:buClr>
                <a:srgbClr val="000000"/>
              </a:buClr>
              <a:buChar char="•"/>
              <a:defRPr sz="1600">
                <a:solidFill>
                  <a:srgbClr val="000000"/>
                </a:solidFill>
                <a:latin typeface="Arial" pitchFamily="34" charset="0"/>
                <a:cs typeface="Arial" pitchFamily="34" charset="0"/>
              </a:defRPr>
            </a:lvl5pPr>
            <a:lvl6pPr marL="2514600" indent="-228600" algn="l" rtl="0" eaLnBrk="1" fontAlgn="base" hangingPunct="1">
              <a:spcBef>
                <a:spcPct val="20000"/>
              </a:spcBef>
              <a:spcAft>
                <a:spcPct val="0"/>
              </a:spcAft>
              <a:buClr>
                <a:srgbClr val="000000"/>
              </a:buClr>
              <a:buChar char="•"/>
              <a:defRPr sz="1600">
                <a:solidFill>
                  <a:srgbClr val="000000"/>
                </a:solidFill>
                <a:latin typeface="+mn-lt"/>
              </a:defRPr>
            </a:lvl6pPr>
            <a:lvl7pPr marL="2971800" indent="-228600" algn="l" rtl="0" eaLnBrk="1" fontAlgn="base" hangingPunct="1">
              <a:spcBef>
                <a:spcPct val="20000"/>
              </a:spcBef>
              <a:spcAft>
                <a:spcPct val="0"/>
              </a:spcAft>
              <a:buClr>
                <a:srgbClr val="000000"/>
              </a:buClr>
              <a:buChar char="•"/>
              <a:defRPr sz="1600">
                <a:solidFill>
                  <a:srgbClr val="000000"/>
                </a:solidFill>
                <a:latin typeface="+mn-lt"/>
              </a:defRPr>
            </a:lvl7pPr>
            <a:lvl8pPr marL="3429000" indent="-228600" algn="l" rtl="0" eaLnBrk="1" fontAlgn="base" hangingPunct="1">
              <a:spcBef>
                <a:spcPct val="20000"/>
              </a:spcBef>
              <a:spcAft>
                <a:spcPct val="0"/>
              </a:spcAft>
              <a:buClr>
                <a:srgbClr val="000000"/>
              </a:buClr>
              <a:buChar char="•"/>
              <a:defRPr sz="1600">
                <a:solidFill>
                  <a:srgbClr val="000000"/>
                </a:solidFill>
                <a:latin typeface="+mn-lt"/>
              </a:defRPr>
            </a:lvl8pPr>
            <a:lvl9pPr marL="3886200" indent="-228600" algn="l" rtl="0" eaLnBrk="1" fontAlgn="base" hangingPunct="1">
              <a:spcBef>
                <a:spcPct val="20000"/>
              </a:spcBef>
              <a:spcAft>
                <a:spcPct val="0"/>
              </a:spcAft>
              <a:buClr>
                <a:srgbClr val="000000"/>
              </a:buClr>
              <a:buChar char="•"/>
              <a:defRPr sz="1600">
                <a:solidFill>
                  <a:srgbClr val="000000"/>
                </a:solidFill>
                <a:latin typeface="+mn-lt"/>
              </a:defRPr>
            </a:lvl9pPr>
          </a:lstStyle>
          <a:p>
            <a:pPr marL="0" indent="0">
              <a:buNone/>
            </a:pPr>
            <a:r>
              <a:rPr lang="en-US" sz="1600" kern="0" dirty="0">
                <a:latin typeface="+mn-lt"/>
                <a:cs typeface="Arial"/>
              </a:rPr>
              <a:t>Mentors</a:t>
            </a:r>
            <a:r>
              <a:rPr lang="en-US" sz="1600" b="0" kern="0" dirty="0">
                <a:latin typeface="+mn-lt"/>
                <a:cs typeface="Arial"/>
              </a:rPr>
              <a:t> – 100%</a:t>
            </a:r>
          </a:p>
          <a:p>
            <a:pPr marL="0" indent="0">
              <a:buNone/>
            </a:pPr>
            <a:r>
              <a:rPr lang="en-US" sz="1600" kern="0" dirty="0">
                <a:latin typeface="+mn-lt"/>
                <a:cs typeface="Arial"/>
              </a:rPr>
              <a:t>Positive Role Models  </a:t>
            </a:r>
            <a:r>
              <a:rPr lang="en-US" sz="1600" b="0" kern="0" dirty="0">
                <a:latin typeface="+mn-lt"/>
                <a:cs typeface="Arial"/>
              </a:rPr>
              <a:t>- 100%</a:t>
            </a:r>
          </a:p>
          <a:p>
            <a:pPr marL="0" indent="0">
              <a:buNone/>
            </a:pPr>
            <a:r>
              <a:rPr lang="en-US" sz="1600" kern="0" dirty="0">
                <a:latin typeface="+mn-lt"/>
                <a:cs typeface="Arial"/>
              </a:rPr>
              <a:t>Decision Point –</a:t>
            </a:r>
            <a:r>
              <a:rPr lang="en-US" sz="1600" b="0" kern="0" dirty="0">
                <a:latin typeface="+mn-lt"/>
                <a:cs typeface="Arial"/>
              </a:rPr>
              <a:t>80%</a:t>
            </a:r>
          </a:p>
          <a:p>
            <a:pPr marL="0" indent="0">
              <a:buNone/>
            </a:pPr>
            <a:r>
              <a:rPr lang="en-US" sz="1600" kern="0" dirty="0">
                <a:latin typeface="+mn-lt"/>
                <a:cs typeface="Arial"/>
              </a:rPr>
              <a:t>Actively engaging in diverse social settings</a:t>
            </a:r>
            <a:r>
              <a:rPr lang="en-US" sz="1600" b="0" kern="0" dirty="0">
                <a:latin typeface="+mn-lt"/>
                <a:cs typeface="Arial"/>
              </a:rPr>
              <a:t> – 75%</a:t>
            </a:r>
          </a:p>
          <a:p>
            <a:pPr marL="0" indent="0">
              <a:buNone/>
            </a:pPr>
            <a:r>
              <a:rPr lang="en-US" sz="1600" kern="0" dirty="0">
                <a:latin typeface="+mn-lt"/>
                <a:cs typeface="Arial"/>
              </a:rPr>
              <a:t>Personal experience with racism </a:t>
            </a:r>
            <a:r>
              <a:rPr lang="en-US" sz="1600" b="0" kern="0" dirty="0">
                <a:latin typeface="+mn-lt"/>
                <a:cs typeface="Arial"/>
              </a:rPr>
              <a:t>– 65%</a:t>
            </a:r>
          </a:p>
          <a:p>
            <a:pPr marL="0" indent="0">
              <a:buNone/>
            </a:pPr>
            <a:r>
              <a:rPr lang="en-US" sz="1600" kern="0" dirty="0">
                <a:latin typeface="+mn-lt"/>
                <a:cs typeface="Arial"/>
              </a:rPr>
              <a:t>Conversations in the Black experience </a:t>
            </a:r>
            <a:r>
              <a:rPr lang="en-US" sz="1600" b="0" kern="0" dirty="0">
                <a:latin typeface="+mn-lt"/>
                <a:cs typeface="Arial"/>
              </a:rPr>
              <a:t>– 65%</a:t>
            </a:r>
          </a:p>
          <a:p>
            <a:pPr marL="0" indent="0">
              <a:buNone/>
            </a:pPr>
            <a:r>
              <a:rPr lang="en-US" sz="1600" kern="0">
                <a:latin typeface="+mn-lt"/>
                <a:cs typeface="Arial"/>
              </a:rPr>
              <a:t>Extracurricular leadership (Sports &amp; Clubs) </a:t>
            </a:r>
            <a:r>
              <a:rPr lang="en-US" sz="1600" b="0" kern="0" dirty="0">
                <a:latin typeface="+mn-lt"/>
                <a:cs typeface="Arial"/>
              </a:rPr>
              <a:t>– 60%</a:t>
            </a:r>
            <a:endParaRPr lang="en-US" sz="1600" b="0" kern="0" dirty="0">
              <a:latin typeface="+mn-lt"/>
            </a:endParaRPr>
          </a:p>
          <a:p>
            <a:pPr marL="0" indent="0">
              <a:buNone/>
            </a:pPr>
            <a:endParaRPr lang="en-US" sz="2000" b="0" kern="0" dirty="0">
              <a:latin typeface="+mn-lt"/>
            </a:endParaRPr>
          </a:p>
        </p:txBody>
      </p:sp>
      <p:graphicFrame>
        <p:nvGraphicFramePr>
          <p:cNvPr id="11" name="Chart 10">
            <a:extLst>
              <a:ext uri="{FF2B5EF4-FFF2-40B4-BE49-F238E27FC236}">
                <a16:creationId xmlns:a16="http://schemas.microsoft.com/office/drawing/2014/main" id="{57E484D5-651A-4551-9F3E-80067F1A16BD}"/>
              </a:ext>
            </a:extLst>
          </p:cNvPr>
          <p:cNvGraphicFramePr>
            <a:graphicFrameLocks/>
          </p:cNvGraphicFramePr>
          <p:nvPr>
            <p:extLst>
              <p:ext uri="{D42A27DB-BD31-4B8C-83A1-F6EECF244321}">
                <p14:modId xmlns:p14="http://schemas.microsoft.com/office/powerpoint/2010/main" val="3836377049"/>
              </p:ext>
            </p:extLst>
          </p:nvPr>
        </p:nvGraphicFramePr>
        <p:xfrm>
          <a:off x="3581400" y="3670656"/>
          <a:ext cx="5434304" cy="30247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08875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85FAF-3CBF-4EB1-91C6-D0D2DF54DA38}"/>
              </a:ext>
            </a:extLst>
          </p:cNvPr>
          <p:cNvSpPr>
            <a:spLocks noGrp="1"/>
          </p:cNvSpPr>
          <p:nvPr>
            <p:ph type="title"/>
          </p:nvPr>
        </p:nvSpPr>
        <p:spPr>
          <a:xfrm>
            <a:off x="787400" y="-39408"/>
            <a:ext cx="7848600" cy="838200"/>
          </a:xfrm>
        </p:spPr>
        <p:txBody>
          <a:bodyPr/>
          <a:lstStyle/>
          <a:p>
            <a:r>
              <a:rPr lang="en-US" dirty="0"/>
              <a:t>…and the Lessons They Teach</a:t>
            </a:r>
          </a:p>
        </p:txBody>
      </p:sp>
      <p:sp>
        <p:nvSpPr>
          <p:cNvPr id="4" name="Content Placeholder 2">
            <a:extLst>
              <a:ext uri="{FF2B5EF4-FFF2-40B4-BE49-F238E27FC236}">
                <a16:creationId xmlns:a16="http://schemas.microsoft.com/office/drawing/2014/main" id="{936572DF-3CEC-48D1-80D6-76389FB55AD5}"/>
              </a:ext>
            </a:extLst>
          </p:cNvPr>
          <p:cNvSpPr txBox="1">
            <a:spLocks/>
          </p:cNvSpPr>
          <p:nvPr/>
        </p:nvSpPr>
        <p:spPr bwMode="auto">
          <a:xfrm>
            <a:off x="514350" y="4089400"/>
            <a:ext cx="4305300" cy="2413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60000"/>
              </a:spcBef>
              <a:spcAft>
                <a:spcPct val="0"/>
              </a:spcAft>
              <a:buClr>
                <a:srgbClr val="000000"/>
              </a:buClr>
              <a:buChar char="•"/>
              <a:defRPr sz="2800">
                <a:solidFill>
                  <a:srgbClr val="000000"/>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rgbClr val="000000"/>
              </a:buClr>
              <a:buFont typeface="Garamond" pitchFamily="18" charset="0"/>
              <a:buChar char="−"/>
              <a:defRPr sz="2400">
                <a:solidFill>
                  <a:srgbClr val="000000"/>
                </a:solidFill>
                <a:latin typeface="Arial" pitchFamily="34" charset="0"/>
                <a:cs typeface="Arial" pitchFamily="34" charset="0"/>
              </a:defRPr>
            </a:lvl2pPr>
            <a:lvl3pPr marL="1143000" indent="-228600" algn="l" rtl="0" eaLnBrk="1" fontAlgn="base" hangingPunct="1">
              <a:spcBef>
                <a:spcPct val="20000"/>
              </a:spcBef>
              <a:spcAft>
                <a:spcPct val="0"/>
              </a:spcAft>
              <a:buClr>
                <a:srgbClr val="000000"/>
              </a:buClr>
              <a:buChar char="•"/>
              <a:defRPr sz="2000">
                <a:solidFill>
                  <a:srgbClr val="000000"/>
                </a:solidFill>
                <a:latin typeface="Arial" pitchFamily="34" charset="0"/>
                <a:cs typeface="Arial" pitchFamily="34" charset="0"/>
              </a:defRPr>
            </a:lvl3pPr>
            <a:lvl4pPr marL="1600200" indent="-228600" algn="l" rtl="0" eaLnBrk="1" fontAlgn="base" hangingPunct="1">
              <a:spcBef>
                <a:spcPct val="20000"/>
              </a:spcBef>
              <a:spcAft>
                <a:spcPct val="0"/>
              </a:spcAft>
              <a:buClr>
                <a:srgbClr val="000000"/>
              </a:buClr>
              <a:buFont typeface="Garamond" pitchFamily="18" charset="0"/>
              <a:buChar char="−"/>
              <a:defRPr sz="1600">
                <a:solidFill>
                  <a:srgbClr val="000000"/>
                </a:solidFill>
                <a:latin typeface="Arial" pitchFamily="34" charset="0"/>
                <a:cs typeface="Arial" pitchFamily="34" charset="0"/>
              </a:defRPr>
            </a:lvl4pPr>
            <a:lvl5pPr marL="2057400" indent="-228600" algn="l" rtl="0" eaLnBrk="1" fontAlgn="base" hangingPunct="1">
              <a:spcBef>
                <a:spcPct val="20000"/>
              </a:spcBef>
              <a:spcAft>
                <a:spcPct val="0"/>
              </a:spcAft>
              <a:buClr>
                <a:srgbClr val="000000"/>
              </a:buClr>
              <a:buChar char="•"/>
              <a:defRPr sz="1600">
                <a:solidFill>
                  <a:srgbClr val="000000"/>
                </a:solidFill>
                <a:latin typeface="Arial" pitchFamily="34" charset="0"/>
                <a:cs typeface="Arial" pitchFamily="34" charset="0"/>
              </a:defRPr>
            </a:lvl5pPr>
            <a:lvl6pPr marL="2514600" indent="-228600" algn="l" rtl="0" eaLnBrk="1" fontAlgn="base" hangingPunct="1">
              <a:spcBef>
                <a:spcPct val="20000"/>
              </a:spcBef>
              <a:spcAft>
                <a:spcPct val="0"/>
              </a:spcAft>
              <a:buClr>
                <a:srgbClr val="000000"/>
              </a:buClr>
              <a:buChar char="•"/>
              <a:defRPr sz="1600">
                <a:solidFill>
                  <a:srgbClr val="000000"/>
                </a:solidFill>
                <a:latin typeface="+mn-lt"/>
              </a:defRPr>
            </a:lvl6pPr>
            <a:lvl7pPr marL="2971800" indent="-228600" algn="l" rtl="0" eaLnBrk="1" fontAlgn="base" hangingPunct="1">
              <a:spcBef>
                <a:spcPct val="20000"/>
              </a:spcBef>
              <a:spcAft>
                <a:spcPct val="0"/>
              </a:spcAft>
              <a:buClr>
                <a:srgbClr val="000000"/>
              </a:buClr>
              <a:buChar char="•"/>
              <a:defRPr sz="1600">
                <a:solidFill>
                  <a:srgbClr val="000000"/>
                </a:solidFill>
                <a:latin typeface="+mn-lt"/>
              </a:defRPr>
            </a:lvl7pPr>
            <a:lvl8pPr marL="3429000" indent="-228600" algn="l" rtl="0" eaLnBrk="1" fontAlgn="base" hangingPunct="1">
              <a:spcBef>
                <a:spcPct val="20000"/>
              </a:spcBef>
              <a:spcAft>
                <a:spcPct val="0"/>
              </a:spcAft>
              <a:buClr>
                <a:srgbClr val="000000"/>
              </a:buClr>
              <a:buChar char="•"/>
              <a:defRPr sz="1600">
                <a:solidFill>
                  <a:srgbClr val="000000"/>
                </a:solidFill>
                <a:latin typeface="+mn-lt"/>
              </a:defRPr>
            </a:lvl8pPr>
            <a:lvl9pPr marL="3886200" indent="-228600" algn="l" rtl="0" eaLnBrk="1" fontAlgn="base" hangingPunct="1">
              <a:spcBef>
                <a:spcPct val="20000"/>
              </a:spcBef>
              <a:spcAft>
                <a:spcPct val="0"/>
              </a:spcAft>
              <a:buClr>
                <a:srgbClr val="000000"/>
              </a:buClr>
              <a:buChar char="•"/>
              <a:defRPr sz="1600">
                <a:solidFill>
                  <a:srgbClr val="000000"/>
                </a:solidFill>
                <a:latin typeface="+mn-lt"/>
              </a:defRPr>
            </a:lvl9pPr>
          </a:lstStyle>
          <a:p>
            <a:pPr marL="0" indent="0">
              <a:buNone/>
            </a:pPr>
            <a:r>
              <a:rPr lang="en-US" sz="1400" kern="0" dirty="0">
                <a:latin typeface="Arial"/>
                <a:cs typeface="Arial"/>
              </a:rPr>
              <a:t>Openness to Change </a:t>
            </a:r>
            <a:r>
              <a:rPr lang="en-US" sz="1400" b="0" kern="0" dirty="0">
                <a:latin typeface="Arial"/>
                <a:cs typeface="Arial"/>
              </a:rPr>
              <a:t>– 100%</a:t>
            </a:r>
            <a:endParaRPr lang="en-US" sz="1400" b="0" kern="0" dirty="0"/>
          </a:p>
          <a:p>
            <a:pPr marL="0" indent="0">
              <a:buNone/>
            </a:pPr>
            <a:r>
              <a:rPr lang="en-US" sz="1400" kern="0" dirty="0">
                <a:latin typeface="Arial"/>
                <a:cs typeface="Arial"/>
              </a:rPr>
              <a:t>Relationships are important </a:t>
            </a:r>
            <a:r>
              <a:rPr lang="en-US" sz="1400" b="0" kern="0" dirty="0">
                <a:latin typeface="Arial"/>
                <a:cs typeface="Arial"/>
              </a:rPr>
              <a:t>– 95%</a:t>
            </a:r>
            <a:endParaRPr lang="en-US" sz="1400" b="0" kern="0" dirty="0"/>
          </a:p>
          <a:p>
            <a:pPr marL="0" indent="0">
              <a:buNone/>
            </a:pPr>
            <a:r>
              <a:rPr lang="en-US" sz="1400" kern="0" dirty="0">
                <a:latin typeface="Arial"/>
                <a:cs typeface="Arial"/>
              </a:rPr>
              <a:t>Being Black is an asset, not a liability </a:t>
            </a:r>
            <a:r>
              <a:rPr lang="en-US" sz="1400" b="0" kern="0" dirty="0">
                <a:latin typeface="Arial"/>
                <a:cs typeface="Arial"/>
              </a:rPr>
              <a:t>– 90%</a:t>
            </a:r>
          </a:p>
          <a:p>
            <a:pPr marL="0" indent="0">
              <a:buNone/>
            </a:pPr>
            <a:r>
              <a:rPr lang="en-US" sz="1400" kern="0" dirty="0">
                <a:latin typeface="Arial"/>
                <a:cs typeface="Arial"/>
              </a:rPr>
              <a:t>The importance of time </a:t>
            </a:r>
            <a:r>
              <a:rPr lang="en-US" sz="1400" b="0" kern="0" dirty="0">
                <a:latin typeface="Arial"/>
                <a:cs typeface="Arial"/>
              </a:rPr>
              <a:t>– 90%</a:t>
            </a:r>
          </a:p>
          <a:p>
            <a:endParaRPr lang="en-US" sz="2000" b="0" kern="0" dirty="0"/>
          </a:p>
        </p:txBody>
      </p:sp>
      <p:graphicFrame>
        <p:nvGraphicFramePr>
          <p:cNvPr id="8" name="Table 7">
            <a:extLst>
              <a:ext uri="{FF2B5EF4-FFF2-40B4-BE49-F238E27FC236}">
                <a16:creationId xmlns:a16="http://schemas.microsoft.com/office/drawing/2014/main" id="{B11217FB-1144-4914-BF6A-5F321F7090C2}"/>
              </a:ext>
            </a:extLst>
          </p:cNvPr>
          <p:cNvGraphicFramePr>
            <a:graphicFrameLocks noGrp="1"/>
          </p:cNvGraphicFramePr>
          <p:nvPr>
            <p:extLst>
              <p:ext uri="{D42A27DB-BD31-4B8C-83A1-F6EECF244321}">
                <p14:modId xmlns:p14="http://schemas.microsoft.com/office/powerpoint/2010/main" val="4183696270"/>
              </p:ext>
            </p:extLst>
          </p:nvPr>
        </p:nvGraphicFramePr>
        <p:xfrm>
          <a:off x="723900" y="798792"/>
          <a:ext cx="3886200" cy="3128892"/>
        </p:xfrm>
        <a:graphic>
          <a:graphicData uri="http://schemas.openxmlformats.org/drawingml/2006/table">
            <a:tbl>
              <a:tblPr firstRow="1" firstCol="1" bandRow="1">
                <a:tableStyleId>{C4B1156A-380E-4F78-BDF5-A606A8083BF9}</a:tableStyleId>
              </a:tblPr>
              <a:tblGrid>
                <a:gridCol w="3886200">
                  <a:extLst>
                    <a:ext uri="{9D8B030D-6E8A-4147-A177-3AD203B41FA5}">
                      <a16:colId xmlns:a16="http://schemas.microsoft.com/office/drawing/2014/main" val="100213293"/>
                    </a:ext>
                  </a:extLst>
                </a:gridCol>
              </a:tblGrid>
              <a:tr h="234864">
                <a:tc>
                  <a:txBody>
                    <a:bodyPr/>
                    <a:lstStyle/>
                    <a:p>
                      <a:pPr marL="0" marR="0">
                        <a:lnSpc>
                          <a:spcPct val="107000"/>
                        </a:lnSpc>
                        <a:spcBef>
                          <a:spcPts val="0"/>
                        </a:spcBef>
                        <a:spcAft>
                          <a:spcPts val="0"/>
                        </a:spcAft>
                      </a:pPr>
                      <a:r>
                        <a:rPr lang="en-US" sz="1200" dirty="0">
                          <a:effectLst/>
                        </a:rPr>
                        <a:t>Impact on others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4096084303"/>
                  </a:ext>
                </a:extLst>
              </a:tr>
              <a:tr h="241169">
                <a:tc>
                  <a:txBody>
                    <a:bodyPr/>
                    <a:lstStyle/>
                    <a:p>
                      <a:pPr marL="0" marR="0">
                        <a:lnSpc>
                          <a:spcPct val="107000"/>
                        </a:lnSpc>
                        <a:spcBef>
                          <a:spcPts val="0"/>
                        </a:spcBef>
                        <a:spcAft>
                          <a:spcPts val="0"/>
                        </a:spcAft>
                      </a:pPr>
                      <a:r>
                        <a:rPr lang="en-US" sz="1200" dirty="0">
                          <a:effectLst/>
                        </a:rPr>
                        <a:t>Openness to Change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2621725169"/>
                  </a:ext>
                </a:extLst>
              </a:tr>
              <a:tr h="241169">
                <a:tc>
                  <a:txBody>
                    <a:bodyPr/>
                    <a:lstStyle/>
                    <a:p>
                      <a:pPr marL="0" marR="0">
                        <a:lnSpc>
                          <a:spcPct val="107000"/>
                        </a:lnSpc>
                        <a:spcBef>
                          <a:spcPts val="0"/>
                        </a:spcBef>
                        <a:spcAft>
                          <a:spcPts val="0"/>
                        </a:spcAft>
                      </a:pPr>
                      <a:r>
                        <a:rPr lang="en-US" sz="1200" dirty="0">
                          <a:effectLst/>
                        </a:rPr>
                        <a:t>Determination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190201318"/>
                  </a:ext>
                </a:extLst>
              </a:tr>
              <a:tr h="241169">
                <a:tc>
                  <a:txBody>
                    <a:bodyPr/>
                    <a:lstStyle/>
                    <a:p>
                      <a:pPr marL="0" marR="0">
                        <a:lnSpc>
                          <a:spcPct val="107000"/>
                        </a:lnSpc>
                        <a:spcBef>
                          <a:spcPts val="0"/>
                        </a:spcBef>
                        <a:spcAft>
                          <a:spcPts val="0"/>
                        </a:spcAft>
                      </a:pPr>
                      <a:r>
                        <a:rPr lang="en-US" sz="1200" dirty="0">
                          <a:effectLst/>
                        </a:rPr>
                        <a:t>Patience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3495814162"/>
                  </a:ext>
                </a:extLst>
              </a:tr>
              <a:tr h="241169">
                <a:tc>
                  <a:txBody>
                    <a:bodyPr/>
                    <a:lstStyle/>
                    <a:p>
                      <a:pPr marL="0" marR="0">
                        <a:lnSpc>
                          <a:spcPct val="107000"/>
                        </a:lnSpc>
                        <a:spcBef>
                          <a:spcPts val="0"/>
                        </a:spcBef>
                        <a:spcAft>
                          <a:spcPts val="0"/>
                        </a:spcAft>
                      </a:pPr>
                      <a:r>
                        <a:rPr lang="en-US" sz="1200" dirty="0">
                          <a:effectLst/>
                        </a:rPr>
                        <a:t>Networking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1324140698"/>
                  </a:ext>
                </a:extLst>
              </a:tr>
              <a:tr h="241169">
                <a:tc>
                  <a:txBody>
                    <a:bodyPr/>
                    <a:lstStyle/>
                    <a:p>
                      <a:pPr marL="0" marR="0">
                        <a:lnSpc>
                          <a:spcPct val="107000"/>
                        </a:lnSpc>
                        <a:spcBef>
                          <a:spcPts val="0"/>
                        </a:spcBef>
                        <a:spcAft>
                          <a:spcPts val="0"/>
                        </a:spcAft>
                      </a:pPr>
                      <a:r>
                        <a:rPr lang="en-US" sz="1200" dirty="0">
                          <a:effectLst/>
                        </a:rPr>
                        <a:t>Time Management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3848649120"/>
                  </a:ext>
                </a:extLst>
              </a:tr>
              <a:tr h="241169">
                <a:tc>
                  <a:txBody>
                    <a:bodyPr/>
                    <a:lstStyle/>
                    <a:p>
                      <a:pPr marL="0" marR="0">
                        <a:lnSpc>
                          <a:spcPct val="107000"/>
                        </a:lnSpc>
                        <a:spcBef>
                          <a:spcPts val="0"/>
                        </a:spcBef>
                        <a:spcAft>
                          <a:spcPts val="0"/>
                        </a:spcAft>
                      </a:pPr>
                      <a:r>
                        <a:rPr lang="en-US" sz="1200" dirty="0">
                          <a:effectLst/>
                        </a:rPr>
                        <a:t>Social Currency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3539550119"/>
                  </a:ext>
                </a:extLst>
              </a:tr>
              <a:tr h="241169">
                <a:tc>
                  <a:txBody>
                    <a:bodyPr/>
                    <a:lstStyle/>
                    <a:p>
                      <a:pPr marL="0" marR="0">
                        <a:lnSpc>
                          <a:spcPct val="107000"/>
                        </a:lnSpc>
                        <a:spcBef>
                          <a:spcPts val="0"/>
                        </a:spcBef>
                        <a:spcAft>
                          <a:spcPts val="0"/>
                        </a:spcAft>
                      </a:pPr>
                      <a:r>
                        <a:rPr lang="en-US" sz="1200" dirty="0">
                          <a:effectLst/>
                        </a:rPr>
                        <a:t>Determine Intrinsic Motivations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2405131446"/>
                  </a:ext>
                </a:extLst>
              </a:tr>
              <a:tr h="241169">
                <a:tc>
                  <a:txBody>
                    <a:bodyPr/>
                    <a:lstStyle/>
                    <a:p>
                      <a:pPr marL="0" marR="0">
                        <a:lnSpc>
                          <a:spcPct val="107000"/>
                        </a:lnSpc>
                        <a:spcBef>
                          <a:spcPts val="0"/>
                        </a:spcBef>
                        <a:spcAft>
                          <a:spcPts val="0"/>
                        </a:spcAft>
                      </a:pPr>
                      <a:r>
                        <a:rPr lang="en-US" sz="1200" dirty="0">
                          <a:effectLst/>
                        </a:rPr>
                        <a:t>Recycle lessons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787349867"/>
                  </a:ext>
                </a:extLst>
              </a:tr>
              <a:tr h="241169">
                <a:tc>
                  <a:txBody>
                    <a:bodyPr/>
                    <a:lstStyle/>
                    <a:p>
                      <a:pPr marL="0" marR="0">
                        <a:lnSpc>
                          <a:spcPct val="107000"/>
                        </a:lnSpc>
                        <a:spcBef>
                          <a:spcPts val="0"/>
                        </a:spcBef>
                        <a:spcAft>
                          <a:spcPts val="0"/>
                        </a:spcAft>
                      </a:pPr>
                      <a:r>
                        <a:rPr lang="en-US" sz="1200" dirty="0">
                          <a:effectLst/>
                        </a:rPr>
                        <a:t>The importance of 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1584042730"/>
                  </a:ext>
                </a:extLst>
              </a:tr>
              <a:tr h="241169">
                <a:tc>
                  <a:txBody>
                    <a:bodyPr/>
                    <a:lstStyle/>
                    <a:p>
                      <a:pPr marL="0" marR="0">
                        <a:lnSpc>
                          <a:spcPct val="107000"/>
                        </a:lnSpc>
                        <a:spcBef>
                          <a:spcPts val="0"/>
                        </a:spcBef>
                        <a:spcAft>
                          <a:spcPts val="0"/>
                        </a:spcAft>
                      </a:pPr>
                      <a:r>
                        <a:rPr lang="en-US" sz="1200" dirty="0">
                          <a:effectLst/>
                        </a:rPr>
                        <a:t>The bar is higher for you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1551234432"/>
                  </a:ext>
                </a:extLst>
              </a:tr>
              <a:tr h="241169">
                <a:tc>
                  <a:txBody>
                    <a:bodyPr/>
                    <a:lstStyle/>
                    <a:p>
                      <a:pPr marL="0" marR="0">
                        <a:lnSpc>
                          <a:spcPct val="107000"/>
                        </a:lnSpc>
                        <a:spcBef>
                          <a:spcPts val="0"/>
                        </a:spcBef>
                        <a:spcAft>
                          <a:spcPts val="0"/>
                        </a:spcAft>
                      </a:pPr>
                      <a:r>
                        <a:rPr lang="en-US" sz="1200" dirty="0">
                          <a:effectLst/>
                        </a:rPr>
                        <a:t>Persistence/Last Resort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1086842794"/>
                  </a:ext>
                </a:extLst>
              </a:tr>
              <a:tr h="241169">
                <a:tc>
                  <a:txBody>
                    <a:bodyPr/>
                    <a:lstStyle/>
                    <a:p>
                      <a:pPr marL="0" marR="0">
                        <a:lnSpc>
                          <a:spcPct val="107000"/>
                        </a:lnSpc>
                        <a:spcBef>
                          <a:spcPts val="0"/>
                        </a:spcBef>
                        <a:spcAft>
                          <a:spcPts val="0"/>
                        </a:spcAft>
                      </a:pPr>
                      <a:r>
                        <a:rPr lang="en-US" sz="1200" dirty="0">
                          <a:effectLst/>
                        </a:rPr>
                        <a:t>Confidence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486720110"/>
                  </a:ext>
                </a:extLst>
              </a:tr>
            </a:tbl>
          </a:graphicData>
        </a:graphic>
      </p:graphicFrame>
      <p:graphicFrame>
        <p:nvGraphicFramePr>
          <p:cNvPr id="11" name="Table 10">
            <a:extLst>
              <a:ext uri="{FF2B5EF4-FFF2-40B4-BE49-F238E27FC236}">
                <a16:creationId xmlns:a16="http://schemas.microsoft.com/office/drawing/2014/main" id="{C66C8287-140C-4B14-9969-81390B3E5389}"/>
              </a:ext>
            </a:extLst>
          </p:cNvPr>
          <p:cNvGraphicFramePr>
            <a:graphicFrameLocks noGrp="1"/>
          </p:cNvGraphicFramePr>
          <p:nvPr>
            <p:extLst>
              <p:ext uri="{D42A27DB-BD31-4B8C-83A1-F6EECF244321}">
                <p14:modId xmlns:p14="http://schemas.microsoft.com/office/powerpoint/2010/main" val="2550135436"/>
              </p:ext>
            </p:extLst>
          </p:nvPr>
        </p:nvGraphicFramePr>
        <p:xfrm>
          <a:off x="4991100" y="798792"/>
          <a:ext cx="4044955" cy="3128893"/>
        </p:xfrm>
        <a:graphic>
          <a:graphicData uri="http://schemas.openxmlformats.org/drawingml/2006/table">
            <a:tbl>
              <a:tblPr firstRow="1" firstCol="1" bandRow="1">
                <a:tableStyleId>{C4B1156A-380E-4F78-BDF5-A606A8083BF9}</a:tableStyleId>
              </a:tblPr>
              <a:tblGrid>
                <a:gridCol w="4044955">
                  <a:extLst>
                    <a:ext uri="{9D8B030D-6E8A-4147-A177-3AD203B41FA5}">
                      <a16:colId xmlns:a16="http://schemas.microsoft.com/office/drawing/2014/main" val="3022882713"/>
                    </a:ext>
                  </a:extLst>
                </a:gridCol>
              </a:tblGrid>
              <a:tr h="152400">
                <a:tc>
                  <a:txBody>
                    <a:bodyPr/>
                    <a:lstStyle/>
                    <a:p>
                      <a:pPr marL="0" marR="0">
                        <a:lnSpc>
                          <a:spcPct val="107000"/>
                        </a:lnSpc>
                        <a:spcBef>
                          <a:spcPts val="0"/>
                        </a:spcBef>
                        <a:spcAft>
                          <a:spcPts val="0"/>
                        </a:spcAft>
                      </a:pPr>
                      <a:r>
                        <a:rPr lang="en-US" sz="1200" dirty="0">
                          <a:effectLst/>
                        </a:rPr>
                        <a:t>The Importance of Education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1404584936"/>
                  </a:ext>
                </a:extLst>
              </a:tr>
              <a:tr h="211601">
                <a:tc>
                  <a:txBody>
                    <a:bodyPr/>
                    <a:lstStyle/>
                    <a:p>
                      <a:pPr marL="0" marR="0">
                        <a:lnSpc>
                          <a:spcPct val="107000"/>
                        </a:lnSpc>
                        <a:spcBef>
                          <a:spcPts val="0"/>
                        </a:spcBef>
                        <a:spcAft>
                          <a:spcPts val="0"/>
                        </a:spcAft>
                      </a:pPr>
                      <a:r>
                        <a:rPr lang="en-US" sz="1200" dirty="0">
                          <a:effectLst/>
                        </a:rPr>
                        <a:t>Cynicism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1601285050"/>
                  </a:ext>
                </a:extLst>
              </a:tr>
              <a:tr h="211601">
                <a:tc>
                  <a:txBody>
                    <a:bodyPr/>
                    <a:lstStyle/>
                    <a:p>
                      <a:pPr marL="0" marR="0">
                        <a:lnSpc>
                          <a:spcPct val="107000"/>
                        </a:lnSpc>
                        <a:spcBef>
                          <a:spcPts val="0"/>
                        </a:spcBef>
                        <a:spcAft>
                          <a:spcPts val="0"/>
                        </a:spcAft>
                      </a:pPr>
                      <a:r>
                        <a:rPr lang="en-US" sz="1200" dirty="0">
                          <a:effectLst/>
                        </a:rPr>
                        <a:t>Relationships are Important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4221266680"/>
                  </a:ext>
                </a:extLst>
              </a:tr>
              <a:tr h="211601">
                <a:tc>
                  <a:txBody>
                    <a:bodyPr/>
                    <a:lstStyle/>
                    <a:p>
                      <a:pPr marL="0" marR="0">
                        <a:lnSpc>
                          <a:spcPct val="107000"/>
                        </a:lnSpc>
                        <a:spcBef>
                          <a:spcPts val="0"/>
                        </a:spcBef>
                        <a:spcAft>
                          <a:spcPts val="0"/>
                        </a:spcAft>
                      </a:pPr>
                      <a:r>
                        <a:rPr lang="en-US" sz="1200" dirty="0">
                          <a:effectLst/>
                        </a:rPr>
                        <a:t>Diverse Team Building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4109718486"/>
                  </a:ext>
                </a:extLst>
              </a:tr>
              <a:tr h="211601">
                <a:tc>
                  <a:txBody>
                    <a:bodyPr/>
                    <a:lstStyle/>
                    <a:p>
                      <a:pPr marL="0" marR="0">
                        <a:lnSpc>
                          <a:spcPct val="107000"/>
                        </a:lnSpc>
                        <a:spcBef>
                          <a:spcPts val="0"/>
                        </a:spcBef>
                        <a:spcAft>
                          <a:spcPts val="0"/>
                        </a:spcAft>
                      </a:pPr>
                      <a:r>
                        <a:rPr lang="en-US" sz="1200" dirty="0">
                          <a:effectLst/>
                        </a:rPr>
                        <a:t>Collaboration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1902797409"/>
                  </a:ext>
                </a:extLst>
              </a:tr>
              <a:tr h="211601">
                <a:tc>
                  <a:txBody>
                    <a:bodyPr/>
                    <a:lstStyle/>
                    <a:p>
                      <a:pPr marL="0" marR="0">
                        <a:lnSpc>
                          <a:spcPct val="107000"/>
                        </a:lnSpc>
                        <a:spcBef>
                          <a:spcPts val="0"/>
                        </a:spcBef>
                        <a:spcAft>
                          <a:spcPts val="0"/>
                        </a:spcAft>
                      </a:pPr>
                      <a:r>
                        <a:rPr lang="en-US" sz="1200" dirty="0">
                          <a:effectLst/>
                        </a:rPr>
                        <a:t>Caring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1502614697"/>
                  </a:ext>
                </a:extLst>
              </a:tr>
              <a:tr h="211601">
                <a:tc>
                  <a:txBody>
                    <a:bodyPr/>
                    <a:lstStyle/>
                    <a:p>
                      <a:pPr marL="0" marR="0">
                        <a:lnSpc>
                          <a:spcPct val="107000"/>
                        </a:lnSpc>
                        <a:spcBef>
                          <a:spcPts val="0"/>
                        </a:spcBef>
                        <a:spcAft>
                          <a:spcPts val="0"/>
                        </a:spcAft>
                      </a:pPr>
                      <a:r>
                        <a:rPr lang="en-US" sz="1200" dirty="0">
                          <a:effectLst/>
                        </a:rPr>
                        <a:t>Actively engage with others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906138178"/>
                  </a:ext>
                </a:extLst>
              </a:tr>
              <a:tr h="211601">
                <a:tc>
                  <a:txBody>
                    <a:bodyPr/>
                    <a:lstStyle/>
                    <a:p>
                      <a:pPr marL="0" marR="0">
                        <a:lnSpc>
                          <a:spcPct val="107000"/>
                        </a:lnSpc>
                        <a:spcBef>
                          <a:spcPts val="0"/>
                        </a:spcBef>
                        <a:spcAft>
                          <a:spcPts val="0"/>
                        </a:spcAft>
                      </a:pPr>
                      <a:r>
                        <a:rPr lang="en-US" sz="1200" dirty="0">
                          <a:effectLst/>
                        </a:rPr>
                        <a:t>Being Black is an asset, not a liability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134894965"/>
                  </a:ext>
                </a:extLst>
              </a:tr>
              <a:tr h="211601">
                <a:tc>
                  <a:txBody>
                    <a:bodyPr/>
                    <a:lstStyle/>
                    <a:p>
                      <a:pPr marL="0" marR="0">
                        <a:lnSpc>
                          <a:spcPct val="107000"/>
                        </a:lnSpc>
                        <a:spcBef>
                          <a:spcPts val="0"/>
                        </a:spcBef>
                        <a:spcAft>
                          <a:spcPts val="0"/>
                        </a:spcAft>
                      </a:pPr>
                      <a:r>
                        <a:rPr lang="en-US" sz="1200" dirty="0">
                          <a:effectLst/>
                        </a:rPr>
                        <a:t>Leveraging your life’s experiences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4030462291"/>
                  </a:ext>
                </a:extLst>
              </a:tr>
              <a:tr h="211601">
                <a:tc>
                  <a:txBody>
                    <a:bodyPr/>
                    <a:lstStyle/>
                    <a:p>
                      <a:pPr marL="0" marR="0">
                        <a:lnSpc>
                          <a:spcPct val="107000"/>
                        </a:lnSpc>
                        <a:spcBef>
                          <a:spcPts val="0"/>
                        </a:spcBef>
                        <a:spcAft>
                          <a:spcPts val="0"/>
                        </a:spcAft>
                      </a:pPr>
                      <a:r>
                        <a:rPr lang="en-US" sz="1200" dirty="0">
                          <a:effectLst/>
                        </a:rPr>
                        <a:t>Proudly share your diverse perspective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3903455523"/>
                  </a:ext>
                </a:extLst>
              </a:tr>
              <a:tr h="211601">
                <a:tc>
                  <a:txBody>
                    <a:bodyPr/>
                    <a:lstStyle/>
                    <a:p>
                      <a:pPr marL="0" marR="0">
                        <a:lnSpc>
                          <a:spcPct val="107000"/>
                        </a:lnSpc>
                        <a:spcBef>
                          <a:spcPts val="0"/>
                        </a:spcBef>
                        <a:spcAft>
                          <a:spcPts val="0"/>
                        </a:spcAft>
                      </a:pPr>
                      <a:r>
                        <a:rPr lang="en-US" sz="1200" dirty="0">
                          <a:effectLst/>
                        </a:rPr>
                        <a:t>Failure is NOT a reason to quit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3858984292"/>
                  </a:ext>
                </a:extLst>
              </a:tr>
              <a:tr h="211601">
                <a:tc>
                  <a:txBody>
                    <a:bodyPr/>
                    <a:lstStyle/>
                    <a:p>
                      <a:pPr marL="0" marR="0">
                        <a:lnSpc>
                          <a:spcPct val="107000"/>
                        </a:lnSpc>
                        <a:spcBef>
                          <a:spcPts val="0"/>
                        </a:spcBef>
                        <a:spcAft>
                          <a:spcPts val="0"/>
                        </a:spcAft>
                      </a:pPr>
                      <a:r>
                        <a:rPr lang="en-US" sz="1200" dirty="0">
                          <a:effectLst/>
                        </a:rPr>
                        <a:t>Stretch yourself</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2543697325"/>
                  </a:ext>
                </a:extLst>
              </a:tr>
              <a:tr h="211601">
                <a:tc>
                  <a:txBody>
                    <a:bodyPr/>
                    <a:lstStyle/>
                    <a:p>
                      <a:pPr marL="0" marR="0">
                        <a:lnSpc>
                          <a:spcPct val="107000"/>
                        </a:lnSpc>
                        <a:spcBef>
                          <a:spcPts val="0"/>
                        </a:spcBef>
                        <a:spcAft>
                          <a:spcPts val="0"/>
                        </a:spcAft>
                      </a:pPr>
                      <a:r>
                        <a:rPr lang="en-US" sz="1200" dirty="0">
                          <a:effectLst/>
                        </a:rPr>
                        <a:t>Seek first to understand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2459218386"/>
                  </a:ext>
                </a:extLst>
              </a:tr>
              <a:tr h="211601">
                <a:tc>
                  <a:txBody>
                    <a:bodyPr/>
                    <a:lstStyle/>
                    <a:p>
                      <a:pPr marL="0" marR="0">
                        <a:lnSpc>
                          <a:spcPct val="107000"/>
                        </a:lnSpc>
                        <a:spcBef>
                          <a:spcPts val="0"/>
                        </a:spcBef>
                        <a:spcAft>
                          <a:spcPts val="0"/>
                        </a:spcAft>
                      </a:pPr>
                      <a:r>
                        <a:rPr lang="en-US" sz="1200" dirty="0">
                          <a:effectLst/>
                        </a:rPr>
                        <a:t>Learn to appreciate the benefits of non-monetary rewards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2679409630"/>
                  </a:ext>
                </a:extLst>
              </a:tr>
              <a:tr h="159717">
                <a:tc>
                  <a:txBody>
                    <a:bodyPr/>
                    <a:lstStyle/>
                    <a:p>
                      <a:pPr marL="0" marR="0">
                        <a:lnSpc>
                          <a:spcPct val="107000"/>
                        </a:lnSpc>
                        <a:spcBef>
                          <a:spcPts val="0"/>
                        </a:spcBef>
                        <a:spcAft>
                          <a:spcPts val="0"/>
                        </a:spcAft>
                      </a:pPr>
                      <a:r>
                        <a:rPr lang="en-US" sz="1200" dirty="0">
                          <a:effectLst/>
                        </a:rPr>
                        <a:t>Behave as though you don’t have a safety net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657" marR="64657" marT="0" marB="0"/>
                </a:tc>
                <a:extLst>
                  <a:ext uri="{0D108BD9-81ED-4DB2-BD59-A6C34878D82A}">
                    <a16:rowId xmlns:a16="http://schemas.microsoft.com/office/drawing/2014/main" val="1133029480"/>
                  </a:ext>
                </a:extLst>
              </a:tr>
            </a:tbl>
          </a:graphicData>
        </a:graphic>
      </p:graphicFrame>
      <p:sp>
        <p:nvSpPr>
          <p:cNvPr id="12" name="Content Placeholder 2">
            <a:extLst>
              <a:ext uri="{FF2B5EF4-FFF2-40B4-BE49-F238E27FC236}">
                <a16:creationId xmlns:a16="http://schemas.microsoft.com/office/drawing/2014/main" id="{812BAB37-AE81-47E9-B140-643F443C8DF5}"/>
              </a:ext>
            </a:extLst>
          </p:cNvPr>
          <p:cNvSpPr txBox="1">
            <a:spLocks/>
          </p:cNvSpPr>
          <p:nvPr/>
        </p:nvSpPr>
        <p:spPr bwMode="auto">
          <a:xfrm>
            <a:off x="4991100" y="4089400"/>
            <a:ext cx="3886200" cy="2438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60000"/>
              </a:spcBef>
              <a:spcAft>
                <a:spcPct val="0"/>
              </a:spcAft>
              <a:buClr>
                <a:srgbClr val="000000"/>
              </a:buClr>
              <a:buChar char="•"/>
              <a:defRPr sz="2800">
                <a:solidFill>
                  <a:srgbClr val="000000"/>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rgbClr val="000000"/>
              </a:buClr>
              <a:buFont typeface="Garamond" pitchFamily="18" charset="0"/>
              <a:buChar char="−"/>
              <a:defRPr sz="2400">
                <a:solidFill>
                  <a:srgbClr val="000000"/>
                </a:solidFill>
                <a:latin typeface="Arial" pitchFamily="34" charset="0"/>
                <a:cs typeface="Arial" pitchFamily="34" charset="0"/>
              </a:defRPr>
            </a:lvl2pPr>
            <a:lvl3pPr marL="1143000" indent="-228600" algn="l" rtl="0" eaLnBrk="1" fontAlgn="base" hangingPunct="1">
              <a:spcBef>
                <a:spcPct val="20000"/>
              </a:spcBef>
              <a:spcAft>
                <a:spcPct val="0"/>
              </a:spcAft>
              <a:buClr>
                <a:srgbClr val="000000"/>
              </a:buClr>
              <a:buChar char="•"/>
              <a:defRPr sz="2000">
                <a:solidFill>
                  <a:srgbClr val="000000"/>
                </a:solidFill>
                <a:latin typeface="Arial" pitchFamily="34" charset="0"/>
                <a:cs typeface="Arial" pitchFamily="34" charset="0"/>
              </a:defRPr>
            </a:lvl3pPr>
            <a:lvl4pPr marL="1600200" indent="-228600" algn="l" rtl="0" eaLnBrk="1" fontAlgn="base" hangingPunct="1">
              <a:spcBef>
                <a:spcPct val="20000"/>
              </a:spcBef>
              <a:spcAft>
                <a:spcPct val="0"/>
              </a:spcAft>
              <a:buClr>
                <a:srgbClr val="000000"/>
              </a:buClr>
              <a:buFont typeface="Garamond" pitchFamily="18" charset="0"/>
              <a:buChar char="−"/>
              <a:defRPr sz="1600">
                <a:solidFill>
                  <a:srgbClr val="000000"/>
                </a:solidFill>
                <a:latin typeface="Arial" pitchFamily="34" charset="0"/>
                <a:cs typeface="Arial" pitchFamily="34" charset="0"/>
              </a:defRPr>
            </a:lvl4pPr>
            <a:lvl5pPr marL="2057400" indent="-228600" algn="l" rtl="0" eaLnBrk="1" fontAlgn="base" hangingPunct="1">
              <a:spcBef>
                <a:spcPct val="20000"/>
              </a:spcBef>
              <a:spcAft>
                <a:spcPct val="0"/>
              </a:spcAft>
              <a:buClr>
                <a:srgbClr val="000000"/>
              </a:buClr>
              <a:buChar char="•"/>
              <a:defRPr sz="1600">
                <a:solidFill>
                  <a:srgbClr val="000000"/>
                </a:solidFill>
                <a:latin typeface="Arial" pitchFamily="34" charset="0"/>
                <a:cs typeface="Arial" pitchFamily="34" charset="0"/>
              </a:defRPr>
            </a:lvl5pPr>
            <a:lvl6pPr marL="2514600" indent="-228600" algn="l" rtl="0" eaLnBrk="1" fontAlgn="base" hangingPunct="1">
              <a:spcBef>
                <a:spcPct val="20000"/>
              </a:spcBef>
              <a:spcAft>
                <a:spcPct val="0"/>
              </a:spcAft>
              <a:buClr>
                <a:srgbClr val="000000"/>
              </a:buClr>
              <a:buChar char="•"/>
              <a:defRPr sz="1600">
                <a:solidFill>
                  <a:srgbClr val="000000"/>
                </a:solidFill>
                <a:latin typeface="+mn-lt"/>
              </a:defRPr>
            </a:lvl6pPr>
            <a:lvl7pPr marL="2971800" indent="-228600" algn="l" rtl="0" eaLnBrk="1" fontAlgn="base" hangingPunct="1">
              <a:spcBef>
                <a:spcPct val="20000"/>
              </a:spcBef>
              <a:spcAft>
                <a:spcPct val="0"/>
              </a:spcAft>
              <a:buClr>
                <a:srgbClr val="000000"/>
              </a:buClr>
              <a:buChar char="•"/>
              <a:defRPr sz="1600">
                <a:solidFill>
                  <a:srgbClr val="000000"/>
                </a:solidFill>
                <a:latin typeface="+mn-lt"/>
              </a:defRPr>
            </a:lvl7pPr>
            <a:lvl8pPr marL="3429000" indent="-228600" algn="l" rtl="0" eaLnBrk="1" fontAlgn="base" hangingPunct="1">
              <a:spcBef>
                <a:spcPct val="20000"/>
              </a:spcBef>
              <a:spcAft>
                <a:spcPct val="0"/>
              </a:spcAft>
              <a:buClr>
                <a:srgbClr val="000000"/>
              </a:buClr>
              <a:buChar char="•"/>
              <a:defRPr sz="1600">
                <a:solidFill>
                  <a:srgbClr val="000000"/>
                </a:solidFill>
                <a:latin typeface="+mn-lt"/>
              </a:defRPr>
            </a:lvl8pPr>
            <a:lvl9pPr marL="3886200" indent="-228600" algn="l" rtl="0" eaLnBrk="1" fontAlgn="base" hangingPunct="1">
              <a:spcBef>
                <a:spcPct val="20000"/>
              </a:spcBef>
              <a:spcAft>
                <a:spcPct val="0"/>
              </a:spcAft>
              <a:buClr>
                <a:srgbClr val="000000"/>
              </a:buClr>
              <a:buChar char="•"/>
              <a:defRPr sz="1600">
                <a:solidFill>
                  <a:srgbClr val="000000"/>
                </a:solidFill>
                <a:latin typeface="+mn-lt"/>
              </a:defRPr>
            </a:lvl9pPr>
          </a:lstStyle>
          <a:p>
            <a:pPr marL="0" indent="0">
              <a:buNone/>
            </a:pPr>
            <a:r>
              <a:rPr lang="en-US" sz="1400" kern="0" dirty="0">
                <a:latin typeface="Arial"/>
                <a:cs typeface="Arial"/>
              </a:rPr>
              <a:t>Confidence</a:t>
            </a:r>
            <a:r>
              <a:rPr lang="en-US" sz="1400" b="0" kern="0" dirty="0">
                <a:latin typeface="Arial"/>
                <a:cs typeface="Arial"/>
              </a:rPr>
              <a:t> – 90%</a:t>
            </a:r>
          </a:p>
          <a:p>
            <a:pPr marL="0" indent="0">
              <a:buNone/>
            </a:pPr>
            <a:r>
              <a:rPr lang="en-US" sz="1400" kern="0" dirty="0">
                <a:latin typeface="Arial"/>
                <a:cs typeface="Arial"/>
              </a:rPr>
              <a:t>The importance of education </a:t>
            </a:r>
            <a:r>
              <a:rPr lang="en-US" sz="1400" b="0" kern="0" dirty="0">
                <a:latin typeface="Arial"/>
                <a:cs typeface="Arial"/>
              </a:rPr>
              <a:t>– 85%</a:t>
            </a:r>
            <a:endParaRPr lang="en-US" sz="1400" b="0" kern="0" dirty="0"/>
          </a:p>
          <a:p>
            <a:pPr marL="0" indent="0">
              <a:buNone/>
            </a:pPr>
            <a:r>
              <a:rPr lang="en-US" sz="1400" kern="0" dirty="0">
                <a:latin typeface="Arial"/>
                <a:cs typeface="Arial"/>
              </a:rPr>
              <a:t>Determination </a:t>
            </a:r>
            <a:r>
              <a:rPr lang="en-US" sz="1400" b="0" kern="0" dirty="0">
                <a:latin typeface="Arial"/>
                <a:cs typeface="Arial"/>
              </a:rPr>
              <a:t>– 85%</a:t>
            </a:r>
            <a:endParaRPr lang="en-US" sz="1400" b="0" kern="0" dirty="0"/>
          </a:p>
          <a:p>
            <a:endParaRPr lang="en-US" sz="2000" b="0" kern="0" dirty="0"/>
          </a:p>
        </p:txBody>
      </p:sp>
    </p:spTree>
    <p:extLst>
      <p:ext uri="{BB962C8B-B14F-4D97-AF65-F5344CB8AC3E}">
        <p14:creationId xmlns:p14="http://schemas.microsoft.com/office/powerpoint/2010/main" val="3802750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85FAF-3CBF-4EB1-91C6-D0D2DF54DA38}"/>
              </a:ext>
            </a:extLst>
          </p:cNvPr>
          <p:cNvSpPr>
            <a:spLocks noGrp="1"/>
          </p:cNvSpPr>
          <p:nvPr>
            <p:ph type="title"/>
          </p:nvPr>
        </p:nvSpPr>
        <p:spPr>
          <a:xfrm>
            <a:off x="391064" y="303393"/>
            <a:ext cx="7848600" cy="1173162"/>
          </a:xfrm>
        </p:spPr>
        <p:txBody>
          <a:bodyPr/>
          <a:lstStyle/>
          <a:p>
            <a:r>
              <a:rPr lang="en-US" dirty="0"/>
              <a:t>Support Systems</a:t>
            </a:r>
          </a:p>
        </p:txBody>
      </p:sp>
      <p:graphicFrame>
        <p:nvGraphicFramePr>
          <p:cNvPr id="8" name="Table 7">
            <a:extLst>
              <a:ext uri="{FF2B5EF4-FFF2-40B4-BE49-F238E27FC236}">
                <a16:creationId xmlns:a16="http://schemas.microsoft.com/office/drawing/2014/main" id="{12A613C8-2503-4D7E-8E62-9283819A78E5}"/>
              </a:ext>
            </a:extLst>
          </p:cNvPr>
          <p:cNvGraphicFramePr>
            <a:graphicFrameLocks noGrp="1"/>
          </p:cNvGraphicFramePr>
          <p:nvPr>
            <p:extLst>
              <p:ext uri="{D42A27DB-BD31-4B8C-83A1-F6EECF244321}">
                <p14:modId xmlns:p14="http://schemas.microsoft.com/office/powerpoint/2010/main" val="961630999"/>
              </p:ext>
            </p:extLst>
          </p:nvPr>
        </p:nvGraphicFramePr>
        <p:xfrm>
          <a:off x="407598" y="1571445"/>
          <a:ext cx="8339666" cy="4875233"/>
        </p:xfrm>
        <a:graphic>
          <a:graphicData uri="http://schemas.openxmlformats.org/drawingml/2006/table">
            <a:tbl>
              <a:tblPr firstRow="1" firstCol="1" bandRow="1">
                <a:tableStyleId>{C4B1156A-380E-4F78-BDF5-A606A8083BF9}</a:tableStyleId>
              </a:tblPr>
              <a:tblGrid>
                <a:gridCol w="8339666">
                  <a:extLst>
                    <a:ext uri="{9D8B030D-6E8A-4147-A177-3AD203B41FA5}">
                      <a16:colId xmlns:a16="http://schemas.microsoft.com/office/drawing/2014/main" val="1809456823"/>
                    </a:ext>
                  </a:extLst>
                </a:gridCol>
              </a:tblGrid>
              <a:tr h="592666">
                <a:tc>
                  <a:txBody>
                    <a:bodyPr/>
                    <a:lstStyle/>
                    <a:p>
                      <a:pPr marL="0" marR="0">
                        <a:lnSpc>
                          <a:spcPct val="107000"/>
                        </a:lnSpc>
                        <a:spcBef>
                          <a:spcPts val="0"/>
                        </a:spcBef>
                        <a:spcAft>
                          <a:spcPts val="0"/>
                        </a:spcAft>
                      </a:pPr>
                      <a:r>
                        <a:rPr lang="en-US" sz="2000" dirty="0">
                          <a:effectLst/>
                        </a:rPr>
                        <a:t>Faith/Spiritual Communities – 45%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7315105"/>
                  </a:ext>
                </a:extLst>
              </a:tr>
              <a:tr h="600075">
                <a:tc>
                  <a:txBody>
                    <a:bodyPr/>
                    <a:lstStyle/>
                    <a:p>
                      <a:pPr marL="0" marR="0">
                        <a:lnSpc>
                          <a:spcPct val="107000"/>
                        </a:lnSpc>
                        <a:spcBef>
                          <a:spcPts val="0"/>
                        </a:spcBef>
                        <a:spcAft>
                          <a:spcPts val="0"/>
                        </a:spcAft>
                      </a:pPr>
                      <a:r>
                        <a:rPr lang="en-US" sz="2000" dirty="0">
                          <a:effectLst/>
                        </a:rPr>
                        <a:t>School – 90%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8968887"/>
                  </a:ext>
                </a:extLst>
              </a:tr>
              <a:tr h="600075">
                <a:tc>
                  <a:txBody>
                    <a:bodyPr/>
                    <a:lstStyle/>
                    <a:p>
                      <a:pPr marL="0" marR="0">
                        <a:lnSpc>
                          <a:spcPct val="107000"/>
                        </a:lnSpc>
                        <a:spcBef>
                          <a:spcPts val="0"/>
                        </a:spcBef>
                        <a:spcAft>
                          <a:spcPts val="0"/>
                        </a:spcAft>
                      </a:pPr>
                      <a:r>
                        <a:rPr lang="en-US" sz="2000" dirty="0">
                          <a:effectLst/>
                        </a:rPr>
                        <a:t>Family – 75%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51782"/>
                  </a:ext>
                </a:extLst>
              </a:tr>
              <a:tr h="600075">
                <a:tc>
                  <a:txBody>
                    <a:bodyPr/>
                    <a:lstStyle/>
                    <a:p>
                      <a:pPr marL="0" marR="0">
                        <a:lnSpc>
                          <a:spcPct val="107000"/>
                        </a:lnSpc>
                        <a:spcBef>
                          <a:spcPts val="0"/>
                        </a:spcBef>
                        <a:spcAft>
                          <a:spcPts val="0"/>
                        </a:spcAft>
                      </a:pPr>
                      <a:r>
                        <a:rPr lang="en-US" sz="2000" dirty="0">
                          <a:effectLst/>
                        </a:rPr>
                        <a:t>Fraternities – 20%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62573524"/>
                  </a:ext>
                </a:extLst>
              </a:tr>
              <a:tr h="600075">
                <a:tc>
                  <a:txBody>
                    <a:bodyPr/>
                    <a:lstStyle/>
                    <a:p>
                      <a:pPr marL="0" marR="0">
                        <a:lnSpc>
                          <a:spcPct val="107000"/>
                        </a:lnSpc>
                        <a:spcBef>
                          <a:spcPts val="0"/>
                        </a:spcBef>
                        <a:spcAft>
                          <a:spcPts val="0"/>
                        </a:spcAft>
                      </a:pPr>
                      <a:r>
                        <a:rPr lang="en-US" sz="2000" dirty="0">
                          <a:effectLst/>
                        </a:rPr>
                        <a:t>Knowledge Communities – 30%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7921383"/>
                  </a:ext>
                </a:extLst>
              </a:tr>
              <a:tr h="600075">
                <a:tc>
                  <a:txBody>
                    <a:bodyPr/>
                    <a:lstStyle/>
                    <a:p>
                      <a:pPr marL="0" marR="0">
                        <a:lnSpc>
                          <a:spcPct val="107000"/>
                        </a:lnSpc>
                        <a:spcBef>
                          <a:spcPts val="0"/>
                        </a:spcBef>
                        <a:spcAft>
                          <a:spcPts val="0"/>
                        </a:spcAft>
                      </a:pPr>
                      <a:r>
                        <a:rPr lang="en-US" sz="2000">
                          <a:effectLst/>
                        </a:rPr>
                        <a:t>Social Communities </a:t>
                      </a:r>
                      <a:r>
                        <a:rPr lang="en-US" sz="2000" b="0" i="0" u="none" strike="noStrike" noProof="0">
                          <a:effectLst/>
                          <a:latin typeface="Garamond"/>
                        </a:rPr>
                        <a:t>(e.g., sports, hobbies, or activist groups) </a:t>
                      </a:r>
                      <a:r>
                        <a:rPr lang="en-US" sz="2000">
                          <a:effectLst/>
                        </a:rPr>
                        <a:t>- 90%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14654405"/>
                  </a:ext>
                </a:extLst>
              </a:tr>
              <a:tr h="600075">
                <a:tc>
                  <a:txBody>
                    <a:bodyPr/>
                    <a:lstStyle/>
                    <a:p>
                      <a:pPr marL="0" marR="0">
                        <a:lnSpc>
                          <a:spcPct val="107000"/>
                        </a:lnSpc>
                        <a:spcBef>
                          <a:spcPts val="0"/>
                        </a:spcBef>
                        <a:spcAft>
                          <a:spcPts val="0"/>
                        </a:spcAft>
                      </a:pPr>
                      <a:r>
                        <a:rPr lang="en-US" sz="2000" dirty="0">
                          <a:effectLst/>
                        </a:rPr>
                        <a:t>Development Programs </a:t>
                      </a:r>
                      <a:r>
                        <a:rPr lang="en-US" sz="2000" b="0" i="0" u="none" strike="noStrike" noProof="0">
                          <a:effectLst/>
                          <a:latin typeface="Garamond"/>
                        </a:rPr>
                        <a:t>(e.g., Big Brother, Boys &amp; Girls Clubs, Upward Bound) </a:t>
                      </a:r>
                      <a:r>
                        <a:rPr lang="en-US" sz="2000">
                          <a:effectLst/>
                        </a:rPr>
                        <a:t>– 15%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72632977"/>
                  </a:ext>
                </a:extLst>
              </a:tr>
              <a:tr h="600075">
                <a:tc>
                  <a:txBody>
                    <a:bodyPr/>
                    <a:lstStyle/>
                    <a:p>
                      <a:pPr marL="0" marR="0">
                        <a:lnSpc>
                          <a:spcPct val="107000"/>
                        </a:lnSpc>
                        <a:spcBef>
                          <a:spcPts val="0"/>
                        </a:spcBef>
                        <a:spcAft>
                          <a:spcPts val="0"/>
                        </a:spcAft>
                      </a:pPr>
                      <a:r>
                        <a:rPr lang="en-US" sz="2000">
                          <a:effectLst/>
                        </a:rPr>
                        <a:t>Communities of practice or interest </a:t>
                      </a:r>
                      <a:r>
                        <a:rPr lang="en-US" sz="2000" b="0">
                          <a:effectLst/>
                        </a:rPr>
                        <a:t>(</a:t>
                      </a:r>
                      <a:r>
                        <a:rPr lang="en-US" sz="2000" b="0" i="0" u="none" strike="noStrike" noProof="0">
                          <a:effectLst/>
                          <a:latin typeface="Garamond"/>
                        </a:rPr>
                        <a:t>e.g., National society of Black Engineers, Trade Associations, National Association of Black Academics).</a:t>
                      </a:r>
                      <a:r>
                        <a:rPr lang="en-US" sz="2000">
                          <a:effectLst/>
                        </a:rPr>
                        <a:t> – 40%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30418365"/>
                  </a:ext>
                </a:extLst>
              </a:tr>
            </a:tbl>
          </a:graphicData>
        </a:graphic>
      </p:graphicFrame>
    </p:spTree>
    <p:extLst>
      <p:ext uri="{BB962C8B-B14F-4D97-AF65-F5344CB8AC3E}">
        <p14:creationId xmlns:p14="http://schemas.microsoft.com/office/powerpoint/2010/main" val="3778889937"/>
      </p:ext>
    </p:extLst>
  </p:cSld>
  <p:clrMapOvr>
    <a:masterClrMapping/>
  </p:clrMapOvr>
</p:sld>
</file>

<file path=ppt/theme/theme1.xml><?xml version="1.0" encoding="utf-8"?>
<a:theme xmlns:a="http://schemas.openxmlformats.org/drawingml/2006/main" name="Microsoft Powerpoint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Theme">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3366"/>
        </a:dk1>
        <a:lt1>
          <a:srgbClr val="FFFFFF"/>
        </a:lt1>
        <a:dk2>
          <a:srgbClr val="008080"/>
        </a:dk2>
        <a:lt2>
          <a:srgbClr val="FFCC66"/>
        </a:lt2>
        <a:accent1>
          <a:srgbClr val="3366CC"/>
        </a:accent1>
        <a:accent2>
          <a:srgbClr val="0099CC"/>
        </a:accent2>
        <a:accent3>
          <a:srgbClr val="AAC0C0"/>
        </a:accent3>
        <a:accent4>
          <a:srgbClr val="DADADA"/>
        </a:accent4>
        <a:accent5>
          <a:srgbClr val="ADB8E2"/>
        </a:accent5>
        <a:accent6>
          <a:srgbClr val="008AB9"/>
        </a:accent6>
        <a:hlink>
          <a:srgbClr val="999933"/>
        </a:hlink>
        <a:folHlink>
          <a:srgbClr val="009900"/>
        </a:folHlink>
      </a:clrScheme>
      <a:clrMap bg1="dk2" tx1="lt1" bg2="dk1" tx2="lt2" accent1="accent1" accent2="accent2" accent3="accent3" accent4="accent4" accent5="accent5" accent6="accent6" hlink="hlink" folHlink="folHlink"/>
    </a:extraClrScheme>
    <a:extraClrScheme>
      <a:clrScheme name="Office Theme 2">
        <a:dk1>
          <a:srgbClr val="4D4D4D"/>
        </a:dk1>
        <a:lt1>
          <a:srgbClr val="D6EFD0"/>
        </a:lt1>
        <a:dk2>
          <a:srgbClr val="336699"/>
        </a:dk2>
        <a:lt2>
          <a:srgbClr val="65B5D1"/>
        </a:lt2>
        <a:accent1>
          <a:srgbClr val="9BB9C3"/>
        </a:accent1>
        <a:accent2>
          <a:srgbClr val="99CCFF"/>
        </a:accent2>
        <a:accent3>
          <a:srgbClr val="E8F6E4"/>
        </a:accent3>
        <a:accent4>
          <a:srgbClr val="404040"/>
        </a:accent4>
        <a:accent5>
          <a:srgbClr val="CBD9DE"/>
        </a:accent5>
        <a:accent6>
          <a:srgbClr val="8AB9E7"/>
        </a:accent6>
        <a:hlink>
          <a:srgbClr val="009999"/>
        </a:hlink>
        <a:folHlink>
          <a:srgbClr val="CCCCFF"/>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FFFFFF"/>
        </a:lt2>
        <a:accent1>
          <a:srgbClr val="969696"/>
        </a:accent1>
        <a:accent2>
          <a:srgbClr val="EAEAEA"/>
        </a:accent2>
        <a:accent3>
          <a:srgbClr val="FFFFFF"/>
        </a:accent3>
        <a:accent4>
          <a:srgbClr val="000000"/>
        </a:accent4>
        <a:accent5>
          <a:srgbClr val="C9C9C9"/>
        </a:accent5>
        <a:accent6>
          <a:srgbClr val="D4D4D4"/>
        </a:accent6>
        <a:hlink>
          <a:srgbClr val="5F5F5F"/>
        </a:hlink>
        <a:folHlink>
          <a:srgbClr val="CBCBCB"/>
        </a:folHlink>
      </a:clrScheme>
      <a:clrMap bg1="lt1" tx1="dk1" bg2="lt2" tx2="dk2" accent1="accent1" accent2="accent2" accent3="accent3" accent4="accent4" accent5="accent5" accent6="accent6" hlink="hlink" folHlink="folHlink"/>
    </a:extraClrScheme>
    <a:extraClrScheme>
      <a:clrScheme name="Office Theme 4">
        <a:dk1>
          <a:srgbClr val="003300"/>
        </a:dk1>
        <a:lt1>
          <a:srgbClr val="FFFFFF"/>
        </a:lt1>
        <a:dk2>
          <a:srgbClr val="336600"/>
        </a:dk2>
        <a:lt2>
          <a:srgbClr val="FFCC66"/>
        </a:lt2>
        <a:accent1>
          <a:srgbClr val="996633"/>
        </a:accent1>
        <a:accent2>
          <a:srgbClr val="0099CC"/>
        </a:accent2>
        <a:accent3>
          <a:srgbClr val="ADB8AA"/>
        </a:accent3>
        <a:accent4>
          <a:srgbClr val="DADADA"/>
        </a:accent4>
        <a:accent5>
          <a:srgbClr val="CAB8AD"/>
        </a:accent5>
        <a:accent6>
          <a:srgbClr val="008AB9"/>
        </a:accent6>
        <a:hlink>
          <a:srgbClr val="FF9933"/>
        </a:hlink>
        <a:folHlink>
          <a:srgbClr val="009900"/>
        </a:folHlink>
      </a:clrScheme>
      <a:clrMap bg1="dk2" tx1="lt1" bg2="dk1" tx2="lt2" accent1="accent1" accent2="accent2" accent3="accent3" accent4="accent4" accent5="accent5" accent6="accent6" hlink="hlink" folHlink="folHlink"/>
    </a:extraClrScheme>
    <a:extraClrScheme>
      <a:clrScheme name="Office Theme 5">
        <a:dk1>
          <a:srgbClr val="100000"/>
        </a:dk1>
        <a:lt1>
          <a:srgbClr val="FFFFFF"/>
        </a:lt1>
        <a:dk2>
          <a:srgbClr val="800000"/>
        </a:dk2>
        <a:lt2>
          <a:srgbClr val="FFCC66"/>
        </a:lt2>
        <a:accent1>
          <a:srgbClr val="003366"/>
        </a:accent1>
        <a:accent2>
          <a:srgbClr val="996633"/>
        </a:accent2>
        <a:accent3>
          <a:srgbClr val="C0AAAA"/>
        </a:accent3>
        <a:accent4>
          <a:srgbClr val="DADADA"/>
        </a:accent4>
        <a:accent5>
          <a:srgbClr val="AAADB8"/>
        </a:accent5>
        <a:accent6>
          <a:srgbClr val="8A5C2D"/>
        </a:accent6>
        <a:hlink>
          <a:srgbClr val="336699"/>
        </a:hlink>
        <a:folHlink>
          <a:srgbClr val="CC3300"/>
        </a:folHlink>
      </a:clrScheme>
      <a:clrMap bg1="dk2" tx1="lt1" bg2="dk1" tx2="lt2" accent1="accent1" accent2="accent2" accent3="accent3" accent4="accent4" accent5="accent5" accent6="accent6" hlink="hlink" folHlink="folHlink"/>
    </a:extraClrScheme>
    <a:extraClrScheme>
      <a:clrScheme name="Office Theme 6">
        <a:dk1>
          <a:srgbClr val="666633"/>
        </a:dk1>
        <a:lt1>
          <a:srgbClr val="FFFFFF"/>
        </a:lt1>
        <a:dk2>
          <a:srgbClr val="CC9900"/>
        </a:dk2>
        <a:lt2>
          <a:srgbClr val="DDDDDD"/>
        </a:lt2>
        <a:accent1>
          <a:srgbClr val="CC6600"/>
        </a:accent1>
        <a:accent2>
          <a:srgbClr val="996633"/>
        </a:accent2>
        <a:accent3>
          <a:srgbClr val="E2CAAA"/>
        </a:accent3>
        <a:accent4>
          <a:srgbClr val="DADADA"/>
        </a:accent4>
        <a:accent5>
          <a:srgbClr val="E2B8AA"/>
        </a:accent5>
        <a:accent6>
          <a:srgbClr val="8A5C2D"/>
        </a:accent6>
        <a:hlink>
          <a:srgbClr val="663300"/>
        </a:hlink>
        <a:folHlink>
          <a:srgbClr val="CC33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Microsoft Powerpoint theme</Template>
  <TotalTime>1599</TotalTime>
  <Words>1175</Words>
  <Application>Microsoft Office PowerPoint</Application>
  <PresentationFormat>On-screen Show (4:3)</PresentationFormat>
  <Paragraphs>174</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Garamond</vt:lpstr>
      <vt:lpstr>Microsoft Powerpoint theme</vt:lpstr>
      <vt:lpstr>Black male development:  A lifelong journey and implications for K–12 teachers</vt:lpstr>
      <vt:lpstr>Purpose</vt:lpstr>
      <vt:lpstr>Where We’re Going</vt:lpstr>
      <vt:lpstr>The Challenge</vt:lpstr>
      <vt:lpstr>PowerPoint Presentation</vt:lpstr>
      <vt:lpstr>What is the Missing Narrative?</vt:lpstr>
      <vt:lpstr>Key Experiences</vt:lpstr>
      <vt:lpstr>…and the Lessons They Teach</vt:lpstr>
      <vt:lpstr>Support Systems</vt:lpstr>
      <vt:lpstr>Questions</vt:lpstr>
      <vt:lpstr>Strategies</vt:lpstr>
      <vt:lpstr>Questions</vt:lpstr>
      <vt:lpstr>Implications for Working with Students</vt:lpstr>
      <vt:lpstr> Roadmap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Jillian McLellan</dc:creator>
  <cp:lastModifiedBy>Yost, Paul</cp:lastModifiedBy>
  <cp:revision>260</cp:revision>
  <cp:lastPrinted>2021-03-20T15:56:03Z</cp:lastPrinted>
  <dcterms:created xsi:type="dcterms:W3CDTF">2011-03-11T23:50:47Z</dcterms:created>
  <dcterms:modified xsi:type="dcterms:W3CDTF">2021-03-20T19:07:23Z</dcterms:modified>
</cp:coreProperties>
</file>